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24" r:id="rId2"/>
    <p:sldMasterId id="2147483737" r:id="rId3"/>
  </p:sldMasterIdLst>
  <p:notesMasterIdLst>
    <p:notesMasterId r:id="rId50"/>
  </p:notesMasterIdLst>
  <p:handoutMasterIdLst>
    <p:handoutMasterId r:id="rId51"/>
  </p:handoutMasterIdLst>
  <p:sldIdLst>
    <p:sldId id="435" r:id="rId4"/>
    <p:sldId id="357" r:id="rId5"/>
    <p:sldId id="391" r:id="rId6"/>
    <p:sldId id="343" r:id="rId7"/>
    <p:sldId id="436" r:id="rId8"/>
    <p:sldId id="432" r:id="rId9"/>
    <p:sldId id="434" r:id="rId10"/>
    <p:sldId id="351" r:id="rId11"/>
    <p:sldId id="352" r:id="rId12"/>
    <p:sldId id="353" r:id="rId13"/>
    <p:sldId id="354" r:id="rId14"/>
    <p:sldId id="395" r:id="rId15"/>
    <p:sldId id="396" r:id="rId16"/>
    <p:sldId id="397" r:id="rId17"/>
    <p:sldId id="399" r:id="rId18"/>
    <p:sldId id="401" r:id="rId19"/>
    <p:sldId id="402" r:id="rId20"/>
    <p:sldId id="437" r:id="rId21"/>
    <p:sldId id="403" r:id="rId22"/>
    <p:sldId id="404" r:id="rId23"/>
    <p:sldId id="405" r:id="rId24"/>
    <p:sldId id="406" r:id="rId25"/>
    <p:sldId id="408" r:id="rId26"/>
    <p:sldId id="438" r:id="rId27"/>
    <p:sldId id="439" r:id="rId28"/>
    <p:sldId id="440" r:id="rId29"/>
    <p:sldId id="441" r:id="rId30"/>
    <p:sldId id="442" r:id="rId31"/>
    <p:sldId id="414" r:id="rId32"/>
    <p:sldId id="415" r:id="rId33"/>
    <p:sldId id="416" r:id="rId34"/>
    <p:sldId id="417" r:id="rId35"/>
    <p:sldId id="443" r:id="rId36"/>
    <p:sldId id="419" r:id="rId37"/>
    <p:sldId id="420" r:id="rId38"/>
    <p:sldId id="421" r:id="rId39"/>
    <p:sldId id="422" r:id="rId40"/>
    <p:sldId id="423" r:id="rId41"/>
    <p:sldId id="424" r:id="rId42"/>
    <p:sldId id="425" r:id="rId43"/>
    <p:sldId id="426" r:id="rId44"/>
    <p:sldId id="427" r:id="rId45"/>
    <p:sldId id="428" r:id="rId46"/>
    <p:sldId id="429" r:id="rId47"/>
    <p:sldId id="430" r:id="rId48"/>
    <p:sldId id="431" r:id="rId4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70C0"/>
    <a:srgbClr val="000000"/>
    <a:srgbClr val="009900"/>
    <a:srgbClr val="0033CC"/>
    <a:srgbClr val="003399"/>
    <a:srgbClr val="99FF99"/>
    <a:srgbClr val="00FF0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7" autoAdjust="0"/>
    <p:restoredTop sz="86435" autoAdjust="0"/>
  </p:normalViewPr>
  <p:slideViewPr>
    <p:cSldViewPr>
      <p:cViewPr varScale="1">
        <p:scale>
          <a:sx n="84" d="100"/>
          <a:sy n="84" d="100"/>
        </p:scale>
        <p:origin x="96" y="684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37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notesViewPr>
    <p:cSldViewPr>
      <p:cViewPr>
        <p:scale>
          <a:sx n="66" d="100"/>
          <a:sy n="66" d="100"/>
        </p:scale>
        <p:origin x="-2508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fld id="{C2991A59-75AB-4F87-BD53-1F8C850ADF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444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fld id="{E4315E22-3B95-45CE-9CD9-B47F8BB188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16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1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6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0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88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49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15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14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7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42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76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54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32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79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66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48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30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43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9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07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43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15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19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812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30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22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126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81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22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689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918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31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653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6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686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18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 t="4126" b="30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4876800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1BE115-CFCA-418B-8F97-22951D29A851}" type="datetime1">
              <a:rPr lang="en-US" smtClean="0"/>
              <a:pPr>
                <a:defRPr/>
              </a:pPr>
              <a:t>9/11/2014</a:t>
            </a:fld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3810000" cy="457200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dirty="0" smtClean="0"/>
              <a:t>For Official Use Only – Do Not Cite, Circulate or Copy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51C6C-F21A-4C87-842C-1C43B09580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1" name="Picture 10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" name="Picture 6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PA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</a:t>
            </a:r>
            <a:r>
              <a:rPr lang="en-US" dirty="0" err="1" smtClean="0"/>
              <a:t>lev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1943100" cy="4495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00200"/>
            <a:ext cx="5676900" cy="4495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667000"/>
            <a:ext cx="7772400" cy="34290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pic>
        <p:nvPicPr>
          <p:cNvPr id="8" name="Picture 7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epa_logo_vert_small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77000" y="276225"/>
            <a:ext cx="200977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 noChangeArrowheads="1"/>
          </p:cNvPicPr>
          <p:nvPr userDrawn="1"/>
        </p:nvPicPr>
        <p:blipFill>
          <a:blip r:embed="rId17" cstate="print"/>
          <a:srcRect t="4126" b="30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600200"/>
            <a:ext cx="7620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fld id="{6139CFEE-DBA7-4FB6-96AE-7F3972C8EE45}" type="datetime1">
              <a:rPr lang="en-US" smtClean="0"/>
              <a:pPr>
                <a:defRPr/>
              </a:pPr>
              <a:t>9/11/2014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62484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For Official Use Only – Do Not Cite, Circulate or Copy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fld id="{581768FC-11FE-4E71-A99E-8AA632D41C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69FED-E2E3-4F94-9A3C-015006CCEF7F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A541-3CF3-4CFA-91A6-54EC64669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43B3B-4DE1-4F2C-A0A4-466042385416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AD025-93E6-4EE1-BDBB-0F1F9C857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youtube.com/watch?feature=player_embedded&amp;v=xNJ2qgWYbUo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pa.gov/communitywaterresiliency" TargetMode="External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9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1"/>
            <a:ext cx="8305800" cy="914400"/>
          </a:xfrm>
        </p:spPr>
        <p:txBody>
          <a:bodyPr/>
          <a:lstStyle/>
          <a:p>
            <a:r>
              <a:rPr lang="en-US" sz="3600" cap="none" dirty="0" smtClean="0">
                <a:latin typeface="+mn-lt"/>
              </a:rPr>
              <a:t>Community-Based</a:t>
            </a:r>
            <a:r>
              <a:rPr lang="en-US" sz="3600" cap="none" dirty="0" smtClean="0"/>
              <a:t> Water Resiliency</a:t>
            </a:r>
            <a:endParaRPr lang="en-US" sz="3600" dirty="0"/>
          </a:p>
        </p:txBody>
      </p:sp>
      <p:pic>
        <p:nvPicPr>
          <p:cNvPr id="2050" name="Picture 2" descr="alt &quot; 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91440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6574"/>
            <a:ext cx="7772400" cy="987425"/>
          </a:xfrm>
        </p:spPr>
        <p:txBody>
          <a:bodyPr/>
          <a:lstStyle/>
          <a:p>
            <a:pPr algn="ctr">
              <a:spcAft>
                <a:spcPts val="1200"/>
              </a:spcAft>
              <a:defRPr/>
            </a:pPr>
            <a:r>
              <a:rPr lang="en-US" sz="2400" dirty="0"/>
              <a:t>Training Workshop</a:t>
            </a:r>
          </a:p>
        </p:txBody>
      </p:sp>
    </p:spTree>
    <p:extLst>
      <p:ext uri="{BB962C8B-B14F-4D97-AF65-F5344CB8AC3E}">
        <p14:creationId xmlns:p14="http://schemas.microsoft.com/office/powerpoint/2010/main" val="15315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971800"/>
            <a:ext cx="8458200" cy="990600"/>
          </a:xfrm>
        </p:spPr>
        <p:txBody>
          <a:bodyPr/>
          <a:lstStyle/>
          <a:p>
            <a:r>
              <a:rPr lang="en-US" dirty="0" smtClean="0"/>
              <a:t>Section 1: Introduction / 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2700"/>
            <a:ext cx="5943600" cy="6858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CBWR Video: A Day Without Water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15720" t="19303" r="36536" b="14209"/>
          <a:stretch>
            <a:fillRect/>
          </a:stretch>
        </p:blipFill>
        <p:spPr bwMode="auto">
          <a:xfrm>
            <a:off x="1295400" y="1371600"/>
            <a:ext cx="6248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04800" y="6172200"/>
            <a:ext cx="8229600" cy="137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>
                <a:hlinkClick r:id="rId4" tooltip="http://www.youtube.com/watch?feature=player_embedded&amp;v=xNJ2qgWYbUo"/>
                <a:hlinkMouseOver r:id="rId4"/>
              </a:rPr>
              <a:t>CBWR Video: A Day Without Water</a:t>
            </a:r>
            <a:endParaRPr lang="en-US" sz="16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04800" y="0"/>
            <a:ext cx="6400800" cy="9906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What does water do for you?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981200"/>
            <a:ext cx="3505200" cy="838200"/>
          </a:xfrm>
        </p:spPr>
        <p:txBody>
          <a:bodyPr anchor="ctr" anchorCtr="0"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Water and wastewater services are essential to: </a:t>
            </a:r>
            <a:endParaRPr lang="en-US" dirty="0" smtClean="0">
              <a:effectLst/>
            </a:endParaRPr>
          </a:p>
        </p:txBody>
      </p:sp>
      <p:pic>
        <p:nvPicPr>
          <p:cNvPr id="32778" name="Picture 10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34167" t="13693" b="13693"/>
          <a:stretch>
            <a:fillRect/>
          </a:stretch>
        </p:blipFill>
        <p:spPr bwMode="auto">
          <a:xfrm>
            <a:off x="3581400" y="1371600"/>
            <a:ext cx="2055035" cy="1508760"/>
          </a:xfrm>
          <a:prstGeom prst="rect">
            <a:avLst/>
          </a:prstGeom>
          <a:noFill/>
        </p:spPr>
      </p:pic>
      <p:sp>
        <p:nvSpPr>
          <p:cNvPr id="18" name="Content Placeholder 6"/>
          <p:cNvSpPr txBox="1">
            <a:spLocks/>
          </p:cNvSpPr>
          <p:nvPr/>
        </p:nvSpPr>
        <p:spPr>
          <a:xfrm>
            <a:off x="3733800" y="2819400"/>
            <a:ext cx="16002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Life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4" name="Picture 13" descr="alt &quot; &quot;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1295400"/>
            <a:ext cx="2085109" cy="1638300"/>
          </a:xfrm>
          <a:prstGeom prst="rect">
            <a:avLst/>
          </a:prstGeom>
        </p:spPr>
      </p:pic>
      <p:sp>
        <p:nvSpPr>
          <p:cNvPr id="15" name="Content Placeholder 6"/>
          <p:cNvSpPr txBox="1">
            <a:spLocks/>
          </p:cNvSpPr>
          <p:nvPr/>
        </p:nvSpPr>
        <p:spPr>
          <a:xfrm>
            <a:off x="6934200" y="2895600"/>
            <a:ext cx="14478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Energy</a:t>
            </a:r>
          </a:p>
        </p:txBody>
      </p:sp>
      <p:pic>
        <p:nvPicPr>
          <p:cNvPr id="32780" name="Picture 12" descr="alt &quot; 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505200"/>
            <a:ext cx="2286000" cy="1512570"/>
          </a:xfrm>
          <a:prstGeom prst="rect">
            <a:avLst/>
          </a:prstGeom>
          <a:noFill/>
        </p:spPr>
      </p:pic>
      <p:sp>
        <p:nvSpPr>
          <p:cNvPr id="19" name="Content Placeholder 6"/>
          <p:cNvSpPr txBox="1">
            <a:spLocks/>
          </p:cNvSpPr>
          <p:nvPr/>
        </p:nvSpPr>
        <p:spPr>
          <a:xfrm>
            <a:off x="990600" y="5013960"/>
            <a:ext cx="10668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Health</a:t>
            </a:r>
          </a:p>
        </p:txBody>
      </p:sp>
      <p:pic>
        <p:nvPicPr>
          <p:cNvPr id="32775" name="Picture 7" descr="alt &quot; 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2760" y="3505200"/>
            <a:ext cx="2062240" cy="1510708"/>
          </a:xfrm>
          <a:prstGeom prst="rect">
            <a:avLst/>
          </a:prstGeom>
          <a:noFill/>
        </p:spPr>
      </p:pic>
      <p:sp>
        <p:nvSpPr>
          <p:cNvPr id="20" name="Content Placeholder 6"/>
          <p:cNvSpPr txBox="1">
            <a:spLocks/>
          </p:cNvSpPr>
          <p:nvPr/>
        </p:nvSpPr>
        <p:spPr>
          <a:xfrm>
            <a:off x="3810000" y="5013960"/>
            <a:ext cx="16764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Economy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 descr="alt &quot; &quot;"/>
          <p:cNvPicPr>
            <a:picLocks noChangeAspect="1" noChangeArrowheads="1"/>
          </p:cNvPicPr>
          <p:nvPr/>
        </p:nvPicPr>
        <p:blipFill>
          <a:blip r:embed="rId7" cstate="print"/>
          <a:srcRect b="25000"/>
          <a:stretch>
            <a:fillRect/>
          </a:stretch>
        </p:blipFill>
        <p:spPr bwMode="auto">
          <a:xfrm>
            <a:off x="6629400" y="3505200"/>
            <a:ext cx="2057400" cy="1543050"/>
          </a:xfrm>
          <a:prstGeom prst="rect">
            <a:avLst/>
          </a:prstGeom>
          <a:noFill/>
        </p:spPr>
      </p:pic>
      <p:sp>
        <p:nvSpPr>
          <p:cNvPr id="16" name="Content Placeholder 6"/>
          <p:cNvSpPr txBox="1">
            <a:spLocks/>
          </p:cNvSpPr>
          <p:nvPr/>
        </p:nvSpPr>
        <p:spPr>
          <a:xfrm>
            <a:off x="6705600" y="5013960"/>
            <a:ext cx="1828800" cy="5486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Environment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8" name="Picture 2" descr="alt &quot; 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6096000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Preparedness for All-Hazards 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114800" cy="4800600"/>
          </a:xfrm>
        </p:spPr>
        <p:txBody>
          <a:bodyPr/>
          <a:lstStyle/>
          <a:p>
            <a:pPr>
              <a:spcAft>
                <a:spcPts val="1800"/>
              </a:spcAft>
              <a:defRPr/>
            </a:pPr>
            <a:r>
              <a:rPr lang="en-US" sz="2000" dirty="0"/>
              <a:t>Water and wastewater utilities face a number of threats:</a:t>
            </a:r>
          </a:p>
          <a:p>
            <a:pPr marL="228600" indent="-22860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Hurricanes </a:t>
            </a:r>
          </a:p>
          <a:p>
            <a:pPr marL="228600" indent="-22860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Tornadoes </a:t>
            </a:r>
          </a:p>
          <a:p>
            <a:pPr marL="228600" indent="-22860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Aging infrastructure </a:t>
            </a:r>
          </a:p>
          <a:p>
            <a:pPr marL="228600" indent="-22860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/>
              <a:t>Intentional contamination</a:t>
            </a:r>
          </a:p>
          <a:p>
            <a:pPr marL="228600" indent="-22860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>
                <a:cs typeface="Arial" pitchFamily="34" charset="0"/>
              </a:rPr>
              <a:t>Man-made accidents and intentional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events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3962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5775"/>
            <a:ext cx="91440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63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362200"/>
            <a:ext cx="7620000" cy="2286000"/>
          </a:xfrm>
        </p:spPr>
        <p:txBody>
          <a:bodyPr/>
          <a:lstStyle/>
          <a:p>
            <a:r>
              <a:rPr lang="en-US" dirty="0" smtClean="0"/>
              <a:t>Breakout Group Exercise: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Potential Causes for a</a:t>
            </a:r>
            <a:br>
              <a:rPr lang="en-US" dirty="0" smtClean="0"/>
            </a:br>
            <a:r>
              <a:rPr lang="en-US" dirty="0" smtClean="0"/>
              <a:t>Water Service Interruption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638800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Arial" charset="0"/>
                <a:cs typeface="Arial" charset="0"/>
              </a:rPr>
              <a:t>Imagine a Day Without Water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7" name="Picture 3" descr="alt &quot; 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98676"/>
            <a:ext cx="356711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556" y="4762501"/>
            <a:ext cx="3810000" cy="1676400"/>
          </a:xfrm>
        </p:spPr>
        <p:txBody>
          <a:bodyPr/>
          <a:lstStyle/>
          <a:p>
            <a:pPr marL="0" indent="0">
              <a:buNone/>
            </a:pPr>
            <a:r>
              <a:rPr lang="en-US" sz="1400" i="1" dirty="0" smtClean="0"/>
              <a:t>Infrastructure </a:t>
            </a:r>
            <a:r>
              <a:rPr lang="en-US" sz="1400" i="1" dirty="0"/>
              <a:t>failures are not a matter of “if” they are a matter of “when”…we all need to be prepared and plan ahead.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81200"/>
            <a:ext cx="3810000" cy="44958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/>
              <a:t>How would you meet your needs for: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Drinking water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Sewage disposal and sanitation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Firefighting</a:t>
            </a:r>
          </a:p>
          <a:p>
            <a:pPr>
              <a:buFont typeface="Arial" charset="0"/>
              <a:buChar char="•"/>
            </a:pPr>
            <a:endParaRPr lang="en-US" sz="1800" dirty="0"/>
          </a:p>
          <a:p>
            <a:r>
              <a:rPr lang="en-US" sz="1800" dirty="0"/>
              <a:t>What about…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Energy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Hospitals and dialysis services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Transportation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Food processing and services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Manufacturing</a:t>
            </a:r>
          </a:p>
          <a:p>
            <a:pPr>
              <a:buFont typeface="Arial" charset="0"/>
              <a:buChar char="•"/>
            </a:pPr>
            <a:r>
              <a:rPr lang="en-US" sz="1800" dirty="0"/>
              <a:t>Banking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2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457200" y="0"/>
            <a:ext cx="6705600" cy="9906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What if Things Were Different?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3733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Water utilities regularly coordinated with emergency planners?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Environmental health regularly coordinated with water utilities?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Emergency response plans included utilities?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Citizens understood impacts of drinking water and wastewater service interruptions </a:t>
            </a:r>
            <a:r>
              <a:rPr lang="en-US" sz="2000" i="1" dirty="0" smtClean="0">
                <a:effectLst/>
                <a:latin typeface="Arial" charset="0"/>
                <a:cs typeface="Arial" charset="0"/>
              </a:rPr>
              <a:t>before</a:t>
            </a:r>
            <a:r>
              <a:rPr lang="en-US" sz="2000" dirty="0" smtClean="0">
                <a:effectLst/>
                <a:latin typeface="Arial" charset="0"/>
                <a:cs typeface="Arial" charset="0"/>
              </a:rPr>
              <a:t> they happened?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Area hospitals and businesses had backup water plans?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effectLst/>
                <a:latin typeface="Arial" charset="0"/>
                <a:cs typeface="Arial" charset="0"/>
              </a:rPr>
              <a:t>Businesses and critical community services factored water service interruptions into emergency plans?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en-US" sz="2000" dirty="0" smtClean="0">
              <a:effectLst/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en-US" sz="2000" dirty="0"/>
          </a:p>
        </p:txBody>
      </p:sp>
      <p:pic>
        <p:nvPicPr>
          <p:cNvPr id="6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-304800" y="0"/>
            <a:ext cx="6553200" cy="990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CBWR Addresses the “What if…?”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8534400" cy="4343400"/>
          </a:xfrm>
        </p:spPr>
        <p:txBody>
          <a:bodyPr>
            <a:noAutofit/>
          </a:bodyPr>
          <a:lstStyle/>
          <a:p>
            <a:pPr marL="228600" indent="-2286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Brings utilities together with: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Emergency planners/responders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Business community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City/county managers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Public health officials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Members of the public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n-US" sz="1100" dirty="0" smtClean="0">
              <a:effectLst/>
              <a:latin typeface="Arial" charset="0"/>
              <a:cs typeface="Arial" charset="0"/>
            </a:endParaRP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Increases preparedness </a:t>
            </a:r>
            <a:r>
              <a:rPr lang="en-US" sz="1600" i="1" dirty="0" smtClean="0">
                <a:effectLst/>
                <a:latin typeface="Arial" charset="0"/>
                <a:cs typeface="Arial" charset="0"/>
              </a:rPr>
              <a:t>at the community level </a:t>
            </a:r>
            <a:r>
              <a:rPr lang="en-US" sz="1600" dirty="0" smtClean="0">
                <a:effectLst/>
                <a:latin typeface="Arial" charset="0"/>
                <a:cs typeface="Arial" charset="0"/>
              </a:rPr>
              <a:t>by: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Increasing understanding of critical interdependencies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Highlighting multiple benefits of preparedness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Improving integration of Water Sector into community emergency preparedness and response efforts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1200" i="1" dirty="0" smtClean="0">
              <a:effectLst/>
              <a:latin typeface="Arial" charset="0"/>
              <a:cs typeface="Arial" charset="0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US" sz="1600" i="1" dirty="0" smtClean="0">
                <a:effectLst/>
                <a:latin typeface="Arial" charset="0"/>
                <a:cs typeface="Arial" charset="0"/>
              </a:rPr>
              <a:t>Goal: Communities, as a whole, are more resilient in the event of a water service interruption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sz="1800" dirty="0"/>
          </a:p>
        </p:txBody>
      </p:sp>
      <p:pic>
        <p:nvPicPr>
          <p:cNvPr id="4099" name="Picture 3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95400"/>
            <a:ext cx="2755136" cy="1829410"/>
          </a:xfrm>
          <a:prstGeom prst="rect">
            <a:avLst/>
          </a:prstGeom>
          <a:noFill/>
        </p:spPr>
      </p:pic>
      <p:pic>
        <p:nvPicPr>
          <p:cNvPr id="4101" name="Picture 5" descr="alt &quot; 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2438400"/>
            <a:ext cx="2639458" cy="1752600"/>
          </a:xfrm>
          <a:prstGeom prst="rect">
            <a:avLst/>
          </a:prstGeom>
          <a:noFill/>
        </p:spPr>
      </p:pic>
      <p:pic>
        <p:nvPicPr>
          <p:cNvPr id="9" name="Picture 2" descr="alt &quot; 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304800" y="-152400"/>
            <a:ext cx="5181600" cy="1371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Why CBWR?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447800"/>
            <a:ext cx="8153400" cy="3581400"/>
          </a:xfrm>
        </p:spPr>
        <p:txBody>
          <a:bodyPr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smtClean="0"/>
              <a:t>CBWR strives</a:t>
            </a:r>
            <a:r>
              <a:rPr lang="en-US" dirty="0" smtClean="0">
                <a:effectLst/>
              </a:rPr>
              <a:t> to: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endParaRPr lang="en-US" sz="800" dirty="0" smtClean="0">
              <a:effectLst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effectLst/>
              </a:rPr>
              <a:t>Increase overall community preparedness by: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effectLst/>
              </a:rPr>
              <a:t>Raising awareness of Water Sector interdependencies and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effectLst/>
              </a:rPr>
              <a:t>Integrating the Water Sector into community emergency preparedness and response efforts</a:t>
            </a:r>
            <a:br>
              <a:rPr lang="en-US" sz="1600" dirty="0" smtClean="0">
                <a:effectLst/>
              </a:rPr>
            </a:br>
            <a:endParaRPr lang="en-US" sz="1600" dirty="0" smtClean="0">
              <a:effectLst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>
                <a:effectLst/>
              </a:rPr>
              <a:t>Increase preparedness and resiliency of drinking water and wastewater utilities by: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effectLst/>
              </a:rPr>
              <a:t>Delivering tools and information to increase community collaboration and bolster security practices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dirty="0">
              <a:effectLst/>
            </a:endParaRPr>
          </a:p>
        </p:txBody>
      </p:sp>
      <p:pic>
        <p:nvPicPr>
          <p:cNvPr id="8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76200"/>
            <a:ext cx="67818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Why Involve the Entire Community?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 bwMode="auto">
          <a:xfrm>
            <a:off x="152400" y="1143000"/>
            <a:ext cx="8839200" cy="434340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All emergencies are local, all responses are local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Threats and vulnerabilities vary by community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Utilities play a critical role in public health and safety during water emergencies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Communities need to: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Understand their unique interdependencies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Be prepared to work together during a crisis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Access tools and resources that speak to their roles and responsibilities </a:t>
            </a:r>
            <a:r>
              <a:rPr lang="en-US" sz="1400" i="1" dirty="0" smtClean="0">
                <a:effectLst/>
                <a:latin typeface="Arial" charset="0"/>
                <a:cs typeface="Arial" charset="0"/>
              </a:rPr>
              <a:t>in advance of </a:t>
            </a:r>
            <a:r>
              <a:rPr lang="en-US" sz="1400" dirty="0" smtClean="0">
                <a:effectLst/>
                <a:latin typeface="Arial" charset="0"/>
                <a:cs typeface="Arial" charset="0"/>
              </a:rPr>
              <a:t>a crisis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600" dirty="0" smtClean="0">
                <a:effectLst/>
                <a:latin typeface="Arial" charset="0"/>
                <a:cs typeface="Arial" charset="0"/>
              </a:rPr>
              <a:t>Water utilities need: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Regular coordination with law enforcement personnel, community leaders, business leaders and the general public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effectLst/>
                <a:latin typeface="Arial" charset="0"/>
                <a:cs typeface="Arial" charset="0"/>
              </a:rPr>
              <a:t>Collaboration with interdependent sectors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600" i="1" dirty="0" smtClean="0">
              <a:solidFill>
                <a:srgbClr val="0070C0"/>
              </a:solidFill>
              <a:effectLst/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en-US" sz="1600" i="1" dirty="0" smtClean="0">
                <a:solidFill>
                  <a:srgbClr val="0070C0"/>
                </a:solidFill>
                <a:effectLst/>
                <a:latin typeface="Arial" charset="0"/>
                <a:cs typeface="Arial" charset="0"/>
              </a:rPr>
              <a:t>Water service interruptions can have serious economic, environmental, psychological and public health consequences on a community.  Resilient communities can significantly reduce these risks at negligible cost.</a:t>
            </a:r>
          </a:p>
        </p:txBody>
      </p:sp>
      <p:pic>
        <p:nvPicPr>
          <p:cNvPr id="6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8534400" cy="1905000"/>
          </a:xfrm>
        </p:spPr>
        <p:txBody>
          <a:bodyPr/>
          <a:lstStyle/>
          <a:p>
            <a:r>
              <a:rPr lang="en-US" sz="2800" dirty="0" smtClean="0"/>
              <a:t>Section 2: Community-Based Water Resiliency (CBWR) Tool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228600"/>
            <a:ext cx="4038600" cy="11811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CBWR Tool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04800" y="1676400"/>
            <a:ext cx="3505200" cy="44958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The CBWR Tool consists of three main sections: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sz="2200" dirty="0" smtClean="0"/>
              <a:t>Stakeholder Self Assessment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sz="2200" dirty="0" smtClean="0"/>
              <a:t>CBWR Toolbox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sz="2200" dirty="0" smtClean="0"/>
              <a:t>Water Resiliency Action Plan (WRAP) Kit</a:t>
            </a:r>
            <a:endParaRPr lang="en-US" sz="2200" dirty="0"/>
          </a:p>
        </p:txBody>
      </p:sp>
      <p:pic>
        <p:nvPicPr>
          <p:cNvPr id="6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18182" t="8780" r="19697" b="30736"/>
          <a:stretch>
            <a:fillRect/>
          </a:stretch>
        </p:blipFill>
        <p:spPr bwMode="auto">
          <a:xfrm>
            <a:off x="3962400" y="1905000"/>
            <a:ext cx="4736690" cy="3581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-76200"/>
            <a:ext cx="5410200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CBWR Tool: Self Assessment</a:t>
            </a:r>
          </a:p>
        </p:txBody>
      </p:sp>
      <p:pic>
        <p:nvPicPr>
          <p:cNvPr id="4099" name="Picture 3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18125" t="11558" r="19375" b="27143"/>
          <a:stretch>
            <a:fillRect/>
          </a:stretch>
        </p:blipFill>
        <p:spPr bwMode="auto">
          <a:xfrm>
            <a:off x="2971800" y="2971800"/>
            <a:ext cx="57150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alt &quot; &quot;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 l="18279" t="11864" r="19412" b="33898"/>
          <a:stretch>
            <a:fillRect/>
          </a:stretch>
        </p:blipFill>
        <p:spPr bwMode="auto">
          <a:xfrm>
            <a:off x="352425" y="1371600"/>
            <a:ext cx="52387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09800"/>
            <a:ext cx="7620000" cy="2590800"/>
          </a:xfrm>
        </p:spPr>
        <p:txBody>
          <a:bodyPr/>
          <a:lstStyle/>
          <a:p>
            <a:r>
              <a:rPr lang="en-US" dirty="0" smtClean="0"/>
              <a:t>Breakout Group Exercise: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CBWR Tool Self Assessment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362200"/>
            <a:ext cx="7620000" cy="2133600"/>
          </a:xfrm>
        </p:spPr>
        <p:txBody>
          <a:bodyPr/>
          <a:lstStyle/>
          <a:p>
            <a:r>
              <a:rPr lang="en-US" dirty="0" smtClean="0"/>
              <a:t>Breakout Group Report Out: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CBWR Tool Self Assessment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52400" y="15240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CBWR Tool: Toolbox</a:t>
            </a:r>
          </a:p>
        </p:txBody>
      </p:sp>
      <p:pic>
        <p:nvPicPr>
          <p:cNvPr id="5122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18125" t="11429" r="19533" b="5455"/>
          <a:stretch>
            <a:fillRect/>
          </a:stretch>
        </p:blipFill>
        <p:spPr bwMode="auto">
          <a:xfrm>
            <a:off x="1179195" y="1295400"/>
            <a:ext cx="674560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6229350" cy="990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Water Resiliency Action Plan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(WRAP) Kit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201737"/>
            <a:ext cx="8229600" cy="5029200"/>
          </a:xfrm>
        </p:spPr>
        <p:txBody>
          <a:bodyPr/>
          <a:lstStyle/>
          <a:p>
            <a:pPr marL="228600" lvl="0" indent="-2286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/>
              <a:t>Provides users with step-by-step process for planning a water emergency meeting or workshop, and covers: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Expectations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Roles and responsibilities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Capabilities and limitations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Planning, hosting and follow-up actions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endParaRPr lang="en-US" sz="1600" dirty="0"/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/>
              <a:t>Includes sample: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Agendas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Invitations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Suggested participants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1600" dirty="0"/>
              <a:t>Logistical templates and scripts for recruitment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90800"/>
            <a:ext cx="213360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5775"/>
            <a:ext cx="91440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5593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62000" y="1752600"/>
            <a:ext cx="7620000" cy="3810000"/>
          </a:xfrm>
        </p:spPr>
        <p:txBody>
          <a:bodyPr/>
          <a:lstStyle/>
          <a:p>
            <a:r>
              <a:rPr lang="en-US" sz="2800" dirty="0"/>
              <a:t>Section 3: Importance of Community-Based Approach to Preparedness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620000" cy="3276600"/>
          </a:xfrm>
        </p:spPr>
        <p:txBody>
          <a:bodyPr/>
          <a:lstStyle/>
          <a:p>
            <a:r>
              <a:rPr lang="en-US" dirty="0"/>
              <a:t>Breakout Group Discussion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Water Emergency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6019800" cy="99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Benefits of Community-Wide Preparedness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72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2900" dirty="0" smtClean="0"/>
              <a:t>Community-wide preparedness helps communities understand:</a:t>
            </a:r>
          </a:p>
          <a:p>
            <a:pPr>
              <a:buNone/>
            </a:pPr>
            <a:endParaRPr lang="en-US" sz="2900" dirty="0" smtClean="0"/>
          </a:p>
          <a:p>
            <a:pPr>
              <a:spcAft>
                <a:spcPts val="800"/>
              </a:spcAft>
            </a:pPr>
            <a:r>
              <a:rPr lang="en-US" sz="2900" dirty="0" smtClean="0"/>
              <a:t>Importance of water and how people and businesses rely on it for everyday services</a:t>
            </a:r>
          </a:p>
          <a:p>
            <a:pPr>
              <a:spcAft>
                <a:spcPts val="800"/>
              </a:spcAft>
            </a:pPr>
            <a:r>
              <a:rPr lang="en-US" sz="2900" dirty="0" smtClean="0"/>
              <a:t>Forge partnerships between water utilities and other sectors</a:t>
            </a:r>
          </a:p>
          <a:p>
            <a:pPr>
              <a:spcAft>
                <a:spcPts val="800"/>
              </a:spcAft>
            </a:pPr>
            <a:r>
              <a:rPr lang="en-US" sz="2900" dirty="0" smtClean="0"/>
              <a:t>Clarify roles and responsibilities of individuals and organizations during a water emergency</a:t>
            </a:r>
          </a:p>
          <a:p>
            <a:pPr>
              <a:spcAft>
                <a:spcPts val="800"/>
              </a:spcAft>
            </a:pPr>
            <a:r>
              <a:rPr lang="en-US" sz="2900" dirty="0" smtClean="0"/>
              <a:t>Increase community resiliency to water emergencies</a:t>
            </a:r>
          </a:p>
          <a:p>
            <a:pPr>
              <a:spcAft>
                <a:spcPts val="800"/>
              </a:spcAft>
            </a:pPr>
            <a:r>
              <a:rPr lang="en-US" sz="2900" dirty="0" smtClean="0"/>
              <a:t>Reduce impacts of water service interruptions</a:t>
            </a:r>
          </a:p>
          <a:p>
            <a:endParaRPr lang="en-US" sz="2900" dirty="0" smtClean="0"/>
          </a:p>
          <a:p>
            <a:endParaRPr lang="en-US" dirty="0"/>
          </a:p>
        </p:txBody>
      </p:sp>
      <p:pic>
        <p:nvPicPr>
          <p:cNvPr id="7" name="Picture 6" descr="alt &quot; &quot;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1524000"/>
            <a:ext cx="3352800" cy="2226259"/>
          </a:xfrm>
          <a:prstGeom prst="rect">
            <a:avLst/>
          </a:prstGeom>
        </p:spPr>
      </p:pic>
      <p:pic>
        <p:nvPicPr>
          <p:cNvPr id="6" name="Content Placeholder 5" descr="alt &quot; &quot;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181600" y="3886200"/>
            <a:ext cx="3370031" cy="2235454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600200"/>
            <a:ext cx="8763000" cy="3962400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Section 4: How to Implement a CBWR Program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in Your 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6248400" cy="685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Water Resiliency Action Plan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(WRAP) Kit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18125" t="8853" r="19748" b="31590"/>
          <a:stretch>
            <a:fillRect/>
          </a:stretch>
        </p:blipFill>
        <p:spPr bwMode="auto">
          <a:xfrm>
            <a:off x="990600" y="1371600"/>
            <a:ext cx="6858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0"/>
            <a:ext cx="4953000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What is a Community Workshop?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54102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 </a:t>
            </a:r>
            <a:r>
              <a:rPr lang="en-US" sz="1800" b="1" dirty="0"/>
              <a:t>community workshop </a:t>
            </a:r>
            <a:r>
              <a:rPr lang="en-US" sz="1800" dirty="0"/>
              <a:t>is an informal meeting with water utilities and members of their communities to become better prepared for a water emergency.</a:t>
            </a:r>
          </a:p>
          <a:p>
            <a:endParaRPr lang="en-US" sz="1800" kern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800" kern="1200" dirty="0"/>
              <a:t>Suggested goals include:</a:t>
            </a:r>
          </a:p>
          <a:p>
            <a:pPr marL="457200" indent="-22066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kern="1200" dirty="0"/>
              <a:t>Provide solutions for future water service interruptions</a:t>
            </a:r>
          </a:p>
          <a:p>
            <a:pPr marL="457200" indent="-22066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kern="1200" dirty="0"/>
              <a:t>Identify preparedness activities to improve water resiliency</a:t>
            </a:r>
          </a:p>
          <a:p>
            <a:pPr marL="457200" indent="-220663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kern="1200" dirty="0"/>
              <a:t>Integrate water utilities into community planning</a:t>
            </a:r>
          </a:p>
          <a:p>
            <a:endParaRPr lang="en-US" sz="1800" kern="12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200" dirty="0"/>
              <a:t>Suggested activities:</a:t>
            </a:r>
          </a:p>
          <a:p>
            <a:pPr marL="457200" indent="-220663">
              <a:spcBef>
                <a:spcPts val="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800" kern="1200" dirty="0"/>
              <a:t>Tour of drinking water and/or wastewater</a:t>
            </a:r>
          </a:p>
          <a:p>
            <a:pPr marL="236537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kern="1200" dirty="0" smtClean="0"/>
              <a:t>treatment </a:t>
            </a:r>
            <a:r>
              <a:rPr lang="en-US" sz="1800" kern="1200" dirty="0"/>
              <a:t>plant operations</a:t>
            </a:r>
          </a:p>
          <a:p>
            <a:pPr marL="457200" indent="-220663">
              <a:spcBef>
                <a:spcPts val="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800" kern="1200" dirty="0"/>
              <a:t>Facilitated breakout discussion on a </a:t>
            </a:r>
          </a:p>
          <a:p>
            <a:pPr marL="236537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200" dirty="0" smtClean="0"/>
              <a:t>response </a:t>
            </a:r>
            <a:r>
              <a:rPr lang="en-US" sz="1800" kern="1200" dirty="0"/>
              <a:t>to an incident – actual or hypothetical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3771900"/>
            <a:ext cx="284162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959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5867400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Example of a Community Workshop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52578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Evanston Water Emergency Roundtable</a:t>
            </a:r>
          </a:p>
          <a:p>
            <a:pPr marL="0" indent="0">
              <a:buNone/>
            </a:pPr>
            <a:r>
              <a:rPr lang="en-US" sz="2200" i="1" dirty="0" smtClean="0"/>
              <a:t>September </a:t>
            </a:r>
            <a:r>
              <a:rPr lang="en-US" sz="2200" i="1" dirty="0"/>
              <a:t>2009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700" dirty="0" smtClean="0"/>
              <a:t>A </a:t>
            </a:r>
            <a:r>
              <a:rPr lang="en-US" sz="1700" dirty="0"/>
              <a:t>water emergency in January 2009, caused by </a:t>
            </a:r>
            <a:r>
              <a:rPr lang="en-US" sz="1700" b="1" dirty="0"/>
              <a:t>frazil ice build-up </a:t>
            </a:r>
            <a:r>
              <a:rPr lang="en-US" sz="1700" dirty="0"/>
              <a:t>on water intakes resulted in the awareness of how critical reliable and resilient water service is to the communities served by the Evanston Water Utility. </a:t>
            </a:r>
          </a:p>
          <a:p>
            <a:pPr>
              <a:spcBef>
                <a:spcPts val="0"/>
              </a:spcBef>
            </a:pPr>
            <a:endParaRPr lang="en-US" sz="17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700" dirty="0"/>
              <a:t>The purpose of the </a:t>
            </a:r>
            <a:r>
              <a:rPr lang="en-US" sz="1700" b="1" dirty="0"/>
              <a:t>invitation-only</a:t>
            </a:r>
            <a:r>
              <a:rPr lang="en-US" sz="1700" dirty="0"/>
              <a:t> meeting was to: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dirty="0"/>
              <a:t>Discuss customers’ water needs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dirty="0"/>
              <a:t>Review current emergency response plans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dirty="0"/>
              <a:t>Describe roles and capabilities in a water emergency response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dirty="0"/>
              <a:t>Identify action items to increase preparedness and community resiliency</a:t>
            </a:r>
            <a:endParaRPr lang="en-US" sz="17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43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4800600" cy="1066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What is a Community Meeting?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3887" y="1333500"/>
            <a:ext cx="7772400" cy="4648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A </a:t>
            </a:r>
            <a:r>
              <a:rPr lang="en-US" sz="1800" b="1" dirty="0"/>
              <a:t>community meeting </a:t>
            </a:r>
            <a:r>
              <a:rPr lang="en-US" sz="1800" dirty="0"/>
              <a:t>provides an opportunity to raise awareness of how communities rely on water and how they can work with their water utilities to become better prepared for a water emergency.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Suggested goals include: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800" dirty="0"/>
              <a:t>Raise awareness of water sector interdependencies within a community</a:t>
            </a:r>
          </a:p>
          <a:p>
            <a:pPr marL="457200" indent="-228600">
              <a:spcBef>
                <a:spcPts val="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800" dirty="0"/>
              <a:t>Define roles and responsibilities during </a:t>
            </a:r>
          </a:p>
          <a:p>
            <a:pPr marL="2286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/>
              <a:t>a </a:t>
            </a:r>
            <a:r>
              <a:rPr lang="en-US" sz="1800" dirty="0"/>
              <a:t>water emergency</a:t>
            </a:r>
          </a:p>
          <a:p>
            <a:pPr marL="457200" indent="-228600">
              <a:spcBef>
                <a:spcPts val="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800" dirty="0"/>
              <a:t>Establish relationships among community</a:t>
            </a:r>
          </a:p>
          <a:p>
            <a:pPr marL="228600" indent="0">
              <a:spcBef>
                <a:spcPts val="0"/>
              </a:spcBef>
              <a:buNone/>
            </a:pPr>
            <a:r>
              <a:rPr lang="en-US" sz="1800" dirty="0" smtClean="0"/>
              <a:t>partners </a:t>
            </a:r>
            <a:r>
              <a:rPr lang="en-US" sz="1800" dirty="0"/>
              <a:t>and their water utilities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57600"/>
            <a:ext cx="2968625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310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0"/>
            <a:ext cx="4724400" cy="100965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Example of a Community Meeting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4953000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/>
              <a:t>Chicagoland Water Preparedness and Business Resiliency Summit</a:t>
            </a:r>
          </a:p>
          <a:p>
            <a:pPr marL="0" indent="0">
              <a:buNone/>
            </a:pPr>
            <a:r>
              <a:rPr lang="en-US" sz="2000" i="1" dirty="0"/>
              <a:t>November </a:t>
            </a:r>
            <a:r>
              <a:rPr lang="en-US" sz="2000" i="1" dirty="0" smtClean="0"/>
              <a:t>2007</a:t>
            </a:r>
          </a:p>
          <a:p>
            <a:pPr marL="0" indent="0">
              <a:buNone/>
            </a:pPr>
            <a:endParaRPr lang="en-US" sz="16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The Summit raised awareness of the importance of drinking water and wastewater services, and the potential consequences of a loss of services to the </a:t>
            </a:r>
            <a:r>
              <a:rPr lang="en-US" sz="1600" b="1" dirty="0"/>
              <a:t>business community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/>
              <a:t>Key Findings included: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/>
              <a:t>Water is often taken for granted</a:t>
            </a:r>
          </a:p>
          <a:p>
            <a:pPr marL="457200" indent="-2286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/>
              <a:t>Many businesses do not realize how much they depend on water</a:t>
            </a:r>
          </a:p>
          <a:p>
            <a:pPr marL="457200" indent="-2286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/>
              <a:t>Without immediate access to water, the chemical, manufacturing, </a:t>
            </a:r>
            <a:r>
              <a:rPr lang="en-US" sz="1600" dirty="0" smtClean="0"/>
              <a:t>pharmaceutical </a:t>
            </a:r>
            <a:r>
              <a:rPr lang="en-US" sz="1600" dirty="0"/>
              <a:t>and food processing industries would have to stop production</a:t>
            </a:r>
            <a:endParaRPr lang="en-US" sz="1600" b="1" dirty="0"/>
          </a:p>
          <a:p>
            <a:pPr>
              <a:spcBef>
                <a:spcPts val="0"/>
              </a:spcBef>
            </a:pPr>
            <a:endParaRPr lang="en-US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i="1" dirty="0"/>
              <a:t>At the conclusion of the Summit, an ongoing public–private working group was formed to improve preparedness.</a:t>
            </a:r>
            <a:endParaRPr lang="en-US" sz="1600" b="1" i="1" dirty="0"/>
          </a:p>
          <a:p>
            <a:pPr marL="0" indent="0">
              <a:buNone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06764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4495800" cy="895350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Overview of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Key Planning Activities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524000"/>
            <a:ext cx="7772400" cy="4648200"/>
          </a:xfrm>
        </p:spPr>
        <p:txBody>
          <a:bodyPr/>
          <a:lstStyle/>
          <a:p>
            <a:pPr marL="457200" indent="0">
              <a:spcBef>
                <a:spcPts val="0"/>
              </a:spcBef>
              <a:buNone/>
            </a:pPr>
            <a:r>
              <a:rPr lang="en-US" sz="2000" dirty="0"/>
              <a:t>Key planning activities include:</a:t>
            </a:r>
          </a:p>
          <a:p>
            <a:pPr marL="457200" indent="-220663">
              <a:spcBef>
                <a:spcPts val="0"/>
              </a:spcBef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Planning the meeting/workshop</a:t>
            </a:r>
          </a:p>
          <a:p>
            <a:pPr marL="457200" indent="-228600">
              <a:spcBef>
                <a:spcPts val="0"/>
              </a:spcBef>
              <a:buFont typeface="Arial" pitchFamily="34" charset="0"/>
              <a:buChar char="•"/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Developing the agenda</a:t>
            </a:r>
          </a:p>
          <a:p>
            <a:pPr marL="457200" indent="-228600">
              <a:spcBef>
                <a:spcPts val="0"/>
              </a:spcBef>
              <a:buFont typeface="Arial" pitchFamily="34" charset="0"/>
              <a:buChar char="•"/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Inviting participants</a:t>
            </a:r>
          </a:p>
          <a:p>
            <a:pPr marL="457200" indent="-228600">
              <a:spcBef>
                <a:spcPts val="0"/>
              </a:spcBef>
              <a:buFont typeface="Arial" pitchFamily="34" charset="0"/>
              <a:buChar char="•"/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Preparing for the meeting/workshop</a:t>
            </a:r>
          </a:p>
          <a:p>
            <a:pPr marL="457200" indent="-228600">
              <a:spcBef>
                <a:spcPts val="0"/>
              </a:spcBef>
              <a:buFont typeface="Arial" pitchFamily="34" charset="0"/>
              <a:buChar char="•"/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Conducting the meeting/workshop</a:t>
            </a:r>
          </a:p>
          <a:p>
            <a:pPr marL="457200" indent="-228600">
              <a:spcBef>
                <a:spcPts val="0"/>
              </a:spcBef>
              <a:buFont typeface="Arial" pitchFamily="34" charset="0"/>
              <a:buChar char="•"/>
            </a:pPr>
            <a:endParaRPr lang="en-US" sz="2000" dirty="0"/>
          </a:p>
          <a:p>
            <a:pPr marL="857250" lvl="1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Wrapping up the meeting/workshop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78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4724400" cy="8382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Planning the Meeting or Workshop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7543800" cy="4191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 smtClean="0"/>
              <a:t>Planning activities may include*: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Deciding who should host the meeting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Establishing a planning team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Picking a date and location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Identifying goals and objectives</a:t>
            </a:r>
          </a:p>
          <a:p>
            <a:r>
              <a:rPr lang="en-US" sz="2200" dirty="0" smtClean="0"/>
              <a:t>Assigning roles and responsibilities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1600" dirty="0" smtClean="0"/>
              <a:t>*Planning activities will depend on the size and scope of the meeting or workshop.</a:t>
            </a:r>
            <a:endParaRPr lang="en-US" sz="1600" dirty="0"/>
          </a:p>
        </p:txBody>
      </p:sp>
      <p:pic>
        <p:nvPicPr>
          <p:cNvPr id="2050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895600"/>
            <a:ext cx="3464560" cy="1948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5181600" cy="9144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Developing the Agenda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The WRAP Kit provides suggestions and templates to help you develop your agenda.  </a:t>
            </a:r>
          </a:p>
          <a:p>
            <a:pPr>
              <a:buNone/>
            </a:pPr>
            <a:endParaRPr lang="en-US" sz="2200" dirty="0" smtClean="0"/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 smtClean="0"/>
              <a:t>You may want to include in your agenda: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Overview of drinking water and wastewater systems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Case study from community members impacted by water service interruptions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Breakout discussions on impacts of water emergency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Tour of water utility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917166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Inviting Participants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914400" y="1600200"/>
            <a:ext cx="7772400" cy="44958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 smtClean="0"/>
              <a:t>For a successful meeting or workshop, it is critical to get the right people to attend. The WRAP Kit helps you: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Determine your target audience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Develop a compelling invitation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Clearly state the purpose and anticipated outcomes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Facilitate registration process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" y="38100"/>
            <a:ext cx="5537200" cy="14859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Preparing for the Meeting or Workshop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7772400" cy="44958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Decide in advance who will be responsible for:</a:t>
            </a:r>
          </a:p>
          <a:p>
            <a:pPr marL="857250" lvl="1" indent="-220663">
              <a:tabLst>
                <a:tab pos="406400" algn="l"/>
              </a:tabLst>
            </a:pPr>
            <a:r>
              <a:rPr lang="en-US" sz="2000" dirty="0" smtClean="0"/>
              <a:t>Pre-meeting registration</a:t>
            </a:r>
          </a:p>
          <a:p>
            <a:pPr marL="857250" lvl="1" indent="-220663">
              <a:tabLst>
                <a:tab pos="406400" algn="l"/>
              </a:tabLst>
            </a:pPr>
            <a:r>
              <a:rPr lang="en-US" sz="2000" dirty="0" smtClean="0"/>
              <a:t>On-site check-in</a:t>
            </a:r>
          </a:p>
          <a:p>
            <a:pPr marL="857250" lvl="1" indent="-220663">
              <a:tabLst>
                <a:tab pos="406400" algn="l"/>
              </a:tabLst>
            </a:pPr>
            <a:r>
              <a:rPr lang="en-US" sz="2000" dirty="0" smtClean="0"/>
              <a:t>Note taking</a:t>
            </a:r>
          </a:p>
          <a:p>
            <a:pPr marL="857250" lvl="1" indent="-220663">
              <a:tabLst>
                <a:tab pos="406400" algn="l"/>
              </a:tabLst>
            </a:pPr>
            <a:r>
              <a:rPr lang="en-US" sz="2000" dirty="0" smtClean="0"/>
              <a:t>Development of post-meeting report (if applicable)</a:t>
            </a:r>
          </a:p>
          <a:p>
            <a:pPr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WRAP Kit also provides a list of supplies you might need during your meeting.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5105400" cy="990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Conducting the Meeting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or Workshop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0" lvl="1" indent="0">
              <a:buNone/>
            </a:pPr>
            <a:r>
              <a:rPr lang="en-US" dirty="0"/>
              <a:t>The WRAP Kit provides suggestions to ensure that your meeting runs smoothly.              </a:t>
            </a:r>
            <a:endParaRPr lang="en-US" dirty="0" smtClean="0"/>
          </a:p>
          <a:p>
            <a:pPr marL="0" lvl="1" indent="0">
              <a:buNone/>
            </a:pPr>
            <a:endParaRPr lang="en-US" sz="2000" dirty="0"/>
          </a:p>
          <a:p>
            <a:pPr marL="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</a:t>
            </a:r>
            <a:r>
              <a:rPr lang="en-US" dirty="0" smtClean="0"/>
              <a:t>Topics </a:t>
            </a:r>
            <a:r>
              <a:rPr lang="en-US" dirty="0"/>
              <a:t>include</a:t>
            </a:r>
            <a:r>
              <a:rPr lang="en-US" dirty="0" smtClean="0"/>
              <a:t>:</a:t>
            </a:r>
          </a:p>
          <a:p>
            <a:pPr marL="4114800" lvl="1" indent="-228600">
              <a:spcAft>
                <a:spcPts val="600"/>
              </a:spcAft>
            </a:pPr>
            <a:r>
              <a:rPr lang="en-US" sz="2000" dirty="0" smtClean="0"/>
              <a:t>On-site </a:t>
            </a:r>
            <a:r>
              <a:rPr lang="en-US" sz="2000" dirty="0"/>
              <a:t>registration</a:t>
            </a:r>
          </a:p>
          <a:p>
            <a:pPr marL="4114800" lvl="1" indent="-228600">
              <a:spcAft>
                <a:spcPts val="600"/>
              </a:spcAft>
            </a:pPr>
            <a:r>
              <a:rPr lang="en-US" sz="2000" dirty="0"/>
              <a:t>Audio-visual setup</a:t>
            </a:r>
          </a:p>
          <a:p>
            <a:pPr marL="4114800" lvl="1" indent="-228600">
              <a:spcAft>
                <a:spcPts val="600"/>
              </a:spcAft>
            </a:pPr>
            <a:r>
              <a:rPr lang="en-US" sz="2000" dirty="0"/>
              <a:t>Walk through with presenters and facilitators</a:t>
            </a:r>
          </a:p>
          <a:p>
            <a:pPr marL="4114800" lvl="1" indent="-228600">
              <a:spcAft>
                <a:spcPts val="600"/>
              </a:spcAft>
            </a:pPr>
            <a:r>
              <a:rPr lang="en-US" sz="2000" dirty="0"/>
              <a:t>Ensuring presentations stay on schedule</a:t>
            </a:r>
          </a:p>
          <a:p>
            <a:endParaRPr lang="en-US" dirty="0"/>
          </a:p>
        </p:txBody>
      </p:sp>
      <p:pic>
        <p:nvPicPr>
          <p:cNvPr id="5" name="Picture 2" descr="alt &quot; 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971800"/>
            <a:ext cx="3488267" cy="2176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19584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5257800" cy="1333500"/>
          </a:xfrm>
        </p:spPr>
        <p:txBody>
          <a:bodyPr/>
          <a:lstStyle/>
          <a:p>
            <a:pPr lvl="0"/>
            <a:r>
              <a:rPr lang="en-US" sz="2800" dirty="0" smtClean="0">
                <a:solidFill>
                  <a:schemeClr val="bg1"/>
                </a:solidFill>
              </a:rPr>
              <a:t>(</a:t>
            </a:r>
            <a:r>
              <a:rPr lang="en-US" sz="2800" dirty="0">
                <a:solidFill>
                  <a:schemeClr val="bg1"/>
                </a:solidFill>
              </a:rPr>
              <a:t>WRAP) </a:t>
            </a:r>
            <a:r>
              <a:rPr lang="en-US" sz="2800" dirty="0" smtClean="0">
                <a:solidFill>
                  <a:schemeClr val="bg1"/>
                </a:solidFill>
              </a:rPr>
              <a:t>Kit Toolbox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pic>
        <p:nvPicPr>
          <p:cNvPr id="3074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 l="38750" t="28169" r="22500" b="27566"/>
          <a:stretch>
            <a:fillRect/>
          </a:stretch>
        </p:blipFill>
        <p:spPr bwMode="auto">
          <a:xfrm>
            <a:off x="304800" y="1447800"/>
            <a:ext cx="4275513" cy="379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alt &quot; &quot;"/>
          <p:cNvPicPr>
            <a:picLocks noChangeAspect="1" noChangeArrowheads="1"/>
          </p:cNvPicPr>
          <p:nvPr/>
        </p:nvPicPr>
        <p:blipFill>
          <a:blip r:embed="rId4" cstate="print"/>
          <a:srcRect l="38428" t="37534" r="24309" b="3485"/>
          <a:stretch>
            <a:fillRect/>
          </a:stretch>
        </p:blipFill>
        <p:spPr bwMode="auto">
          <a:xfrm>
            <a:off x="4724400" y="2743200"/>
            <a:ext cx="407877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47800" y="0"/>
            <a:ext cx="7620000" cy="10668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Lessons Learned and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Recommendations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3581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The </a:t>
            </a:r>
            <a:r>
              <a:rPr lang="en-US" sz="2000" b="1" dirty="0" smtClean="0"/>
              <a:t>St. Clair County, Michigan, Water Resiliency Roundtable </a:t>
            </a:r>
            <a:r>
              <a:rPr lang="en-US" sz="2000" dirty="0" smtClean="0"/>
              <a:t>was held in May 2012.</a:t>
            </a:r>
          </a:p>
          <a:p>
            <a:pPr marL="0" indent="0">
              <a:buNone/>
            </a:pPr>
            <a:endParaRPr lang="en-US" sz="2000" dirty="0" smtClean="0"/>
          </a:p>
          <a:p>
            <a:pPr marL="508000" indent="-271463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 smtClean="0">
                <a:solidFill>
                  <a:srgbClr val="221E1F"/>
                </a:solidFill>
                <a:latin typeface="NewsGoth BT"/>
              </a:rPr>
              <a:t>1. Promoted better understanding of public-private sector interdependencies </a:t>
            </a:r>
          </a:p>
          <a:p>
            <a:pPr marL="508000" indent="-271463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 smtClean="0">
                <a:solidFill>
                  <a:srgbClr val="221E1F"/>
                </a:solidFill>
                <a:latin typeface="NewsGoth BT"/>
              </a:rPr>
              <a:t>2. Fostered greater understanding of water infrastructure and the potential impacts from service interruption</a:t>
            </a:r>
            <a:endParaRPr lang="en-US" sz="2000" dirty="0" smtClean="0">
              <a:solidFill>
                <a:srgbClr val="000000"/>
              </a:solidFill>
              <a:latin typeface="NewsGoth BT"/>
            </a:endParaRPr>
          </a:p>
          <a:p>
            <a:pPr marL="508000" indent="-271463">
              <a:buNone/>
            </a:pPr>
            <a:r>
              <a:rPr lang="en-US" sz="2000" dirty="0" smtClean="0">
                <a:solidFill>
                  <a:srgbClr val="221E1F"/>
                </a:solidFill>
                <a:latin typeface="NewsGoth BT"/>
              </a:rPr>
              <a:t>3. Identified actions and resources needed to respond to, and recover from, a water emergency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47800" y="0"/>
            <a:ext cx="7620000" cy="10668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Lessons Learned and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Recommendations (cont.)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 descr="user group and recommended actions. Critical Water Users (hospital, schools, etc.) - Have bulk water available for 72-96 hours, Reduce water services for non-essentials, Contract with alternate water providers, Use alternate sanitary facilities, Conduct exercises/drills to test plans, Conduct water audits in advance. &#10;Water Utilities - Determine flow capabilities and exercise interconnections, Set priorities for water provision. &#10;First Responders - Include details of alternate water supplies in emergency response plans, Implement long-range planning.&#10;Emergency Management - Strengthen public/private sector awareness of COOP regarding water service interruption, &#10;Post County Hazard Mitigation Plans, Conduct water audits, &#10;Raise awareness through education.&#10;&#10;&#10;&#10;&#10;&#10;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342950"/>
              </p:ext>
            </p:extLst>
          </p:nvPr>
        </p:nvGraphicFramePr>
        <p:xfrm>
          <a:off x="152400" y="1289320"/>
          <a:ext cx="8915400" cy="54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50355">
                <a:tc>
                  <a:txBody>
                    <a:bodyPr/>
                    <a:lstStyle/>
                    <a:p>
                      <a:r>
                        <a:rPr lang="en-US" dirty="0" smtClean="0"/>
                        <a:t>User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Recommended Actions</a:t>
                      </a:r>
                      <a:endParaRPr lang="en-US" dirty="0"/>
                    </a:p>
                  </a:txBody>
                  <a:tcPr/>
                </a:tc>
              </a:tr>
              <a:tr h="171742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Critical Water Users</a:t>
                      </a:r>
                      <a:r>
                        <a:rPr lang="en-US" sz="1600" baseline="0" dirty="0" smtClean="0"/>
                        <a:t> (hospital, schools, etc.)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Have bulk water available for 72-96 hours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Reduce water services for non-essentials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Contract</a:t>
                      </a:r>
                      <a:r>
                        <a:rPr lang="en-US" sz="1600" baseline="0" dirty="0" smtClean="0"/>
                        <a:t> with alternate water providers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Use alternate sanitary facilities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Conduct exercises/drills to test plans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Conduct water audits in advance</a:t>
                      </a:r>
                      <a:endParaRPr lang="en-US" sz="1600" dirty="0" smtClean="0"/>
                    </a:p>
                  </a:txBody>
                  <a:tcPr/>
                </a:tc>
              </a:tr>
              <a:tr h="85464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 Utilities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Determine flow capabilities</a:t>
                      </a:r>
                      <a:r>
                        <a:rPr lang="en-US" sz="1600" baseline="0" dirty="0" smtClean="0"/>
                        <a:t> and exercise interconnections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Set priorities for water provision</a:t>
                      </a:r>
                      <a:endParaRPr lang="en-US" sz="1600" dirty="0" smtClean="0"/>
                    </a:p>
                  </a:txBody>
                  <a:tcPr/>
                </a:tc>
              </a:tr>
              <a:tr h="85464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 Responders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Include details of alternate</a:t>
                      </a:r>
                      <a:r>
                        <a:rPr lang="en-US" sz="1600" baseline="0" dirty="0" smtClean="0"/>
                        <a:t> water supplies in emergency response plans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Implement long-range planning</a:t>
                      </a:r>
                      <a:endParaRPr lang="en-US" sz="1600" dirty="0"/>
                    </a:p>
                  </a:txBody>
                  <a:tcPr/>
                </a:tc>
              </a:tr>
              <a:tr h="16238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Emergency Management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Strengthen public/private sector awareness of COOP regarding</a:t>
                      </a:r>
                      <a:r>
                        <a:rPr lang="en-US" sz="1600" baseline="0" dirty="0" smtClean="0"/>
                        <a:t> water service interruption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Post</a:t>
                      </a:r>
                      <a:r>
                        <a:rPr lang="en-US" sz="1600" baseline="0" dirty="0" smtClean="0"/>
                        <a:t> County Hazard Mitigation Plans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Conduct water audits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Raise awareness through education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44958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Wrapping Up the Meeting or Workshop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71500" y="1371600"/>
            <a:ext cx="7924800" cy="2209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Following your meeting or workshop, it is important to follow up on any actions identified during the meeting.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The WRAP Kit provides a Water Emergency Preparedness Plan template to help identify and track actions through completion.</a:t>
            </a:r>
            <a:endParaRPr lang="en-US" sz="2000" dirty="0"/>
          </a:p>
        </p:txBody>
      </p:sp>
      <p:pic>
        <p:nvPicPr>
          <p:cNvPr id="6146" name="Picture 2" descr="Columns for Observation title, Recommendatin, Corrective Action Description, Primary Responsible Organization, Status."/>
          <p:cNvPicPr>
            <a:picLocks noChangeAspect="1" noChangeArrowheads="1"/>
          </p:cNvPicPr>
          <p:nvPr/>
        </p:nvPicPr>
        <p:blipFill>
          <a:blip r:embed="rId3" cstate="print"/>
          <a:srcRect t="24935" r="31875" b="36623"/>
          <a:stretch>
            <a:fillRect/>
          </a:stretch>
        </p:blipFill>
        <p:spPr bwMode="auto">
          <a:xfrm>
            <a:off x="381000" y="3276600"/>
            <a:ext cx="830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24200"/>
            <a:ext cx="7620000" cy="990600"/>
          </a:xfrm>
        </p:spPr>
        <p:txBody>
          <a:bodyPr/>
          <a:lstStyle/>
          <a:p>
            <a:r>
              <a:rPr lang="en-US" sz="2800" dirty="0"/>
              <a:t>Group Exercise:</a:t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Water Emergency Preparedness Plan</a:t>
            </a:r>
            <a:br>
              <a:rPr lang="en-US" sz="2800" dirty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-304800" y="76200"/>
            <a:ext cx="5334000" cy="8382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CBWR Resources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8" name="Picture 9" descr="alt &quot; &quot;"/>
          <p:cNvPicPr>
            <a:picLocks noChangeAspect="1"/>
          </p:cNvPicPr>
          <p:nvPr/>
        </p:nvPicPr>
        <p:blipFill>
          <a:blip r:embed="rId3" cstate="print"/>
          <a:srcRect l="5882" r="2941"/>
          <a:stretch>
            <a:fillRect/>
          </a:stretch>
        </p:blipFill>
        <p:spPr bwMode="auto">
          <a:xfrm>
            <a:off x="152400" y="1295400"/>
            <a:ext cx="2362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alt &quot; &quot;"/>
          <p:cNvPicPr>
            <a:picLocks noChangeAspect="1" noChangeArrowheads="1"/>
          </p:cNvPicPr>
          <p:nvPr/>
        </p:nvPicPr>
        <p:blipFill>
          <a:blip r:embed="rId4" cstate="print"/>
          <a:srcRect l="58215" t="5676" r="12507" b="27941"/>
          <a:stretch>
            <a:fillRect/>
          </a:stretch>
        </p:blipFill>
        <p:spPr bwMode="auto">
          <a:xfrm>
            <a:off x="2819400" y="1219200"/>
            <a:ext cx="3048000" cy="228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alt &quot; &quot;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143000"/>
            <a:ext cx="2411161" cy="3581400"/>
          </a:xfrm>
          <a:prstGeom prst="rect">
            <a:avLst/>
          </a:prstGeom>
        </p:spPr>
      </p:pic>
      <p:pic>
        <p:nvPicPr>
          <p:cNvPr id="11" name="Picture 2" descr="alt &quot; &quot;"/>
          <p:cNvPicPr>
            <a:picLocks noChangeAspect="1" noChangeArrowheads="1"/>
          </p:cNvPicPr>
          <p:nvPr/>
        </p:nvPicPr>
        <p:blipFill>
          <a:blip r:embed="rId6" cstate="print"/>
          <a:srcRect l="18182" t="8780" r="19697" b="30736"/>
          <a:stretch>
            <a:fillRect/>
          </a:stretch>
        </p:blipFill>
        <p:spPr bwMode="auto">
          <a:xfrm>
            <a:off x="1295400" y="3048000"/>
            <a:ext cx="2922638" cy="2209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" name="Picture 2" descr="alt &quot; &quot;"/>
          <p:cNvPicPr>
            <a:picLocks noChangeAspect="1" noChangeArrowheads="1"/>
          </p:cNvPicPr>
          <p:nvPr/>
        </p:nvPicPr>
        <p:blipFill>
          <a:blip r:embed="rId7" cstate="print"/>
          <a:srcRect l="4878" t="7371" r="58537" b="17442"/>
          <a:stretch>
            <a:fillRect/>
          </a:stretch>
        </p:blipFill>
        <p:spPr bwMode="auto">
          <a:xfrm>
            <a:off x="4572000" y="25146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1066800" y="5193268"/>
            <a:ext cx="70104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8" tooltip="http://www.epa.gov/communitywaterresiliency"/>
                <a:hlinkMouseOver r:id="rId8"/>
              </a:rPr>
              <a:t>Community Water Resiliency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alt &quot; &quot;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620000" cy="990600"/>
          </a:xfrm>
        </p:spPr>
        <p:txBody>
          <a:bodyPr/>
          <a:lstStyle/>
          <a:p>
            <a:pPr algn="ctr">
              <a:buNone/>
            </a:pPr>
            <a:r>
              <a:rPr lang="en-US" sz="2800" dirty="0" smtClean="0"/>
              <a:t>Section 5: Train-the-Trainer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609600" y="76200"/>
            <a:ext cx="6172200" cy="9906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Train-the-Trainer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34290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 smtClean="0"/>
              <a:t>To make CBWR sustainable, communities themselves will need to champion this effort.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You will learn how to:</a:t>
            </a:r>
          </a:p>
          <a:p>
            <a:pPr marL="685800" lvl="2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Identify communities to champion CBWR efforts</a:t>
            </a:r>
          </a:p>
          <a:p>
            <a:pPr marL="685800" lvl="2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Target different stakeholder groups within a community</a:t>
            </a:r>
          </a:p>
          <a:p>
            <a:pPr marL="685800" lvl="2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Identify champions within a community to lead effort</a:t>
            </a:r>
          </a:p>
        </p:txBody>
      </p:sp>
      <p:pic>
        <p:nvPicPr>
          <p:cNvPr id="1026" name="Picture 2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572000"/>
            <a:ext cx="21336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6172200" cy="9906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What Communities Can Benefit from CBWR?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00200"/>
            <a:ext cx="7772400" cy="34290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Communities that could benefit by implementing a CBWR program:</a:t>
            </a:r>
          </a:p>
          <a:p>
            <a:pPr marL="857250" lvl="2" indent="-220663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Communities actively engaged (or interested) in preparedness efforts</a:t>
            </a:r>
          </a:p>
          <a:p>
            <a:pPr marL="857250" lvl="2" indent="-220663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Communities that have experienced a recent emergency</a:t>
            </a:r>
          </a:p>
          <a:p>
            <a:pPr marL="857250" lvl="2" indent="-220663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Communities with strong leadership</a:t>
            </a:r>
          </a:p>
          <a:p>
            <a:pPr marL="857250" lvl="2" indent="-220663">
              <a:buFont typeface="Arial" pitchFamily="34" charset="0"/>
              <a:buChar char="•"/>
            </a:pPr>
            <a:r>
              <a:rPr lang="en-US" dirty="0" smtClean="0"/>
              <a:t>Communities with a strong champion</a:t>
            </a:r>
            <a:endParaRPr lang="en-US" dirty="0"/>
          </a:p>
        </p:txBody>
      </p:sp>
      <p:pic>
        <p:nvPicPr>
          <p:cNvPr id="5" name="Picture 4" descr="alt &quot; &quot;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4749800"/>
            <a:ext cx="3175000" cy="210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 noGrp="1"/>
          </p:cNvSpPr>
          <p:nvPr>
            <p:ph type="title"/>
          </p:nvPr>
        </p:nvSpPr>
        <p:spPr bwMode="auto">
          <a:xfrm>
            <a:off x="0" y="38100"/>
            <a:ext cx="6096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Communities Can Benefit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rom CBWR? (cont.)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762000" y="1447800"/>
            <a:ext cx="6629400" cy="54102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Additional consideration when identifying a potential CBWR community:</a:t>
            </a:r>
          </a:p>
          <a:p>
            <a:pPr marL="457200" lvl="2" indent="-220663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Does the community have an industry that heavily relies on water service?</a:t>
            </a:r>
          </a:p>
          <a:p>
            <a:pPr marL="693738" lvl="3" indent="-236538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Manufacturing</a:t>
            </a:r>
          </a:p>
          <a:p>
            <a:pPr marL="693738" lvl="3" indent="-236538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Banking</a:t>
            </a:r>
          </a:p>
          <a:p>
            <a:pPr marL="693738" lvl="3" indent="-236538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Healthcare</a:t>
            </a:r>
          </a:p>
          <a:p>
            <a:pPr marL="693738" lvl="3" indent="-236538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Food processing</a:t>
            </a:r>
          </a:p>
          <a:p>
            <a:pPr marL="693738" lvl="3" indent="-236538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US" dirty="0" smtClean="0"/>
              <a:t>and many more…</a:t>
            </a:r>
          </a:p>
          <a:p>
            <a:pPr marL="457200" lvl="2" indent="-220663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/>
              <a:t>Consider the impacts to the community (or region)</a:t>
            </a:r>
          </a:p>
          <a:p>
            <a:pPr marL="457200" lvl="2" indent="-220663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    due to a interruption or relocation of that industry</a:t>
            </a:r>
          </a:p>
        </p:txBody>
      </p:sp>
      <p:pic>
        <p:nvPicPr>
          <p:cNvPr id="1028" name="Picture 4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3645" y="3128962"/>
            <a:ext cx="2775355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alt &quot; &quot;"/>
          <p:cNvPicPr>
            <a:picLocks noChangeAspect="1" noChangeArrowheads="1"/>
          </p:cNvPicPr>
          <p:nvPr/>
        </p:nvPicPr>
        <p:blipFill>
          <a:blip r:embed="rId4" cstate="print"/>
          <a:srcRect b="10064"/>
          <a:stretch>
            <a:fillRect/>
          </a:stretch>
        </p:blipFill>
        <p:spPr bwMode="auto">
          <a:xfrm>
            <a:off x="7081726" y="3845027"/>
            <a:ext cx="1833674" cy="194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04800" y="0"/>
            <a:ext cx="6172200" cy="9906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Who is a CBWR Champion?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3429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Who should lead a CBWR program?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Drinking water and wastewater</a:t>
            </a:r>
          </a:p>
          <a:p>
            <a:pPr marL="857250" lvl="1" indent="-220663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Utility managers</a:t>
            </a:r>
          </a:p>
          <a:p>
            <a:pPr marL="857250" lvl="1" indent="-220663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Public affairs official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County/city emergency manager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Public health officials</a:t>
            </a:r>
          </a:p>
          <a:p>
            <a:pPr marL="457200" indent="-220663"/>
            <a:r>
              <a:rPr lang="en-US" sz="2200" dirty="0" smtClean="0"/>
              <a:t>Representatives from local or regional  associations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6172200" cy="9906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How to get the Champion started?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429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 smtClean="0"/>
              <a:t>Once you have identified the champion, you can help them get started by: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Illustrating the need for implementing a CBWR program in their community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Showing how they can use the WRAP Kit to host a community meeting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Assisting with the planning process, where needed</a:t>
            </a:r>
          </a:p>
          <a:p>
            <a:pPr marL="457200" indent="-220663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Training others to replicate process in other communities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000" i="1" dirty="0" smtClean="0">
              <a:solidFill>
                <a:srgbClr val="003399"/>
              </a:solidFill>
            </a:endParaRP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i="1" dirty="0" smtClean="0">
                <a:solidFill>
                  <a:srgbClr val="003399"/>
                </a:solidFill>
              </a:rPr>
              <a:t>Remember, each community is unique. The CBWR program should be adapted to meet the goals and needs of each community.</a:t>
            </a:r>
            <a:endParaRPr lang="en-US" sz="2000" i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0"/>
            <a:ext cx="4648200" cy="990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Where do you go from there?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34" name="Picture 10" descr="alt &quot;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6430" y="1461847"/>
            <a:ext cx="4451140" cy="3934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algn="ctr">
          <a:defRPr sz="3600" b="1" dirty="0" smtClean="0"/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42071</TotalTime>
  <Words>1673</Words>
  <Application>Microsoft Office PowerPoint</Application>
  <PresentationFormat>On-screen Show (4:3)</PresentationFormat>
  <Paragraphs>283</Paragraphs>
  <Slides>46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ＭＳ Ｐゴシック</vt:lpstr>
      <vt:lpstr>Arial</vt:lpstr>
      <vt:lpstr>Calibri</vt:lpstr>
      <vt:lpstr>NewsGoth BT</vt:lpstr>
      <vt:lpstr>Blank Presentation</vt:lpstr>
      <vt:lpstr>Custom Design</vt:lpstr>
      <vt:lpstr>1_Custom Design</vt:lpstr>
      <vt:lpstr>Community-Based Water Resiliency</vt:lpstr>
      <vt:lpstr>Section 1: Introduction / Background</vt:lpstr>
      <vt:lpstr>CBWR Video: A Day Without Water</vt:lpstr>
      <vt:lpstr>What does water do for you?</vt:lpstr>
      <vt:lpstr>Preparedness for All-Hazards </vt:lpstr>
      <vt:lpstr>Breakout Group Exercise:  Potential Causes for a Water Service Interruption</vt:lpstr>
      <vt:lpstr>Imagine a Day Without Water</vt:lpstr>
      <vt:lpstr>What if Things Were Different?</vt:lpstr>
      <vt:lpstr>CBWR Addresses the “What if…?”</vt:lpstr>
      <vt:lpstr>Why CBWR?</vt:lpstr>
      <vt:lpstr>Why Involve the Entire Community?</vt:lpstr>
      <vt:lpstr>Section 2: Community-Based Water Resiliency (CBWR) Tool</vt:lpstr>
      <vt:lpstr>CBWR Tool </vt:lpstr>
      <vt:lpstr>CBWR Tool: Self Assessment</vt:lpstr>
      <vt:lpstr>Breakout Group Exercise:  CBWR Tool Self Assessment</vt:lpstr>
      <vt:lpstr>Breakout Group Report Out:  CBWR Tool Self Assessment</vt:lpstr>
      <vt:lpstr>CBWR Tool: Toolbox</vt:lpstr>
      <vt:lpstr>Water Resiliency Action Plan (WRAP) Kit</vt:lpstr>
      <vt:lpstr>Section 3: Importance of Community-Based Approach to Preparedness </vt:lpstr>
      <vt:lpstr>Breakout Group Discussion:  Water Emergency Scenario</vt:lpstr>
      <vt:lpstr>Benefits of Community-Wide Preparedness</vt:lpstr>
      <vt:lpstr>Section 4: How to Implement a CBWR Program  in Your Community</vt:lpstr>
      <vt:lpstr>Water Resiliency Action Plan (WRAP) Kit </vt:lpstr>
      <vt:lpstr>What is a Community Workshop?</vt:lpstr>
      <vt:lpstr>Example of a Community Workshop</vt:lpstr>
      <vt:lpstr>What is a Community Meeting? </vt:lpstr>
      <vt:lpstr>Example of a Community Meeting</vt:lpstr>
      <vt:lpstr>Overview of Key Planning Activities</vt:lpstr>
      <vt:lpstr>Planning the Meeting or Workshop </vt:lpstr>
      <vt:lpstr>Developing the Agenda </vt:lpstr>
      <vt:lpstr>Inviting Participants </vt:lpstr>
      <vt:lpstr>Preparing for the Meeting or Workshop </vt:lpstr>
      <vt:lpstr>Conducting the Meeting  or Workshop</vt:lpstr>
      <vt:lpstr>(WRAP) Kit Toolbox </vt:lpstr>
      <vt:lpstr>Lessons Learned and  Recommendations</vt:lpstr>
      <vt:lpstr>Lessons Learned and  Recommendations (cont.)</vt:lpstr>
      <vt:lpstr>Wrapping Up the Meeting or Workshop </vt:lpstr>
      <vt:lpstr>Group Exercise:   Water Emergency Preparedness Plan </vt:lpstr>
      <vt:lpstr>CBWR Resources</vt:lpstr>
      <vt:lpstr>Section 5: Train-the-Trainer</vt:lpstr>
      <vt:lpstr>Train-the-Trainer</vt:lpstr>
      <vt:lpstr>What Communities Can Benefit from CBWR?</vt:lpstr>
      <vt:lpstr>What Communities Can Benefit from CBWR? (cont.)</vt:lpstr>
      <vt:lpstr>Who is a CBWR Champion?</vt:lpstr>
      <vt:lpstr>How to get the Champion started?</vt:lpstr>
      <vt:lpstr>Where do you go from there? </vt:lpstr>
    </vt:vector>
  </TitlesOfParts>
  <Company>Office 2004 Test Drive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Community-Based Water Resiliency (CBWR) Training Participant Workbook</dc:title>
  <dc:subject>Community-Based Water Resiliency</dc:subject>
  <dc:creator>US EPA, OW, Office of Ground Water and Drinking Water</dc:creator>
  <cp:keywords>community-based,CBWR,resiliency,interdependency,interdependencies,partnerships,water,utilities,drinking water,wastewater</cp:keywords>
  <cp:lastModifiedBy>Dexter, Michael</cp:lastModifiedBy>
  <cp:revision>713</cp:revision>
  <dcterms:created xsi:type="dcterms:W3CDTF">2011-02-09T16:00:48Z</dcterms:created>
  <dcterms:modified xsi:type="dcterms:W3CDTF">2014-09-11T16:59:28Z</dcterms:modified>
</cp:coreProperties>
</file>