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9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6" r:id="rId5"/>
    <p:sldId id="258" r:id="rId6"/>
    <p:sldId id="261" r:id="rId7"/>
    <p:sldId id="325" r:id="rId8"/>
    <p:sldId id="299" r:id="rId9"/>
    <p:sldId id="334" r:id="rId10"/>
    <p:sldId id="344" r:id="rId11"/>
    <p:sldId id="333" r:id="rId12"/>
    <p:sldId id="341" r:id="rId13"/>
    <p:sldId id="345" r:id="rId14"/>
    <p:sldId id="328" r:id="rId15"/>
    <p:sldId id="330" r:id="rId16"/>
    <p:sldId id="342" r:id="rId17"/>
    <p:sldId id="296" r:id="rId18"/>
    <p:sldId id="293" r:id="rId19"/>
    <p:sldId id="279" r:id="rId20"/>
    <p:sldId id="324" r:id="rId21"/>
    <p:sldId id="343" r:id="rId22"/>
    <p:sldId id="268" r:id="rId23"/>
    <p:sldId id="338" r:id="rId24"/>
    <p:sldId id="340" r:id="rId25"/>
    <p:sldId id="339" r:id="rId26"/>
    <p:sldId id="265" r:id="rId27"/>
    <p:sldId id="336" r:id="rId28"/>
    <p:sldId id="337" r:id="rId29"/>
    <p:sldId id="335" r:id="rId30"/>
    <p:sldId id="292" r:id="rId31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rling H2O Laptop" initials="DHL" lastIdx="10" clrIdx="0">
    <p:extLst>
      <p:ext uri="{19B8F6BF-5375-455C-9EA6-DF929625EA0E}">
        <p15:presenceInfo xmlns:p15="http://schemas.microsoft.com/office/powerpoint/2012/main" userId="Darling H2O Lapto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B748"/>
    <a:srgbClr val="F36621"/>
    <a:srgbClr val="45B748"/>
    <a:srgbClr val="457BBE"/>
    <a:srgbClr val="44B648"/>
    <a:srgbClr val="F06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779" autoAdjust="0"/>
    <p:restoredTop sz="78222" autoAdjust="0"/>
  </p:normalViewPr>
  <p:slideViewPr>
    <p:cSldViewPr snapToGrid="0">
      <p:cViewPr varScale="1">
        <p:scale>
          <a:sx n="82" d="100"/>
          <a:sy n="82" d="100"/>
        </p:scale>
        <p:origin x="126" y="174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24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03T09:49:23.096" idx="7">
    <p:pos x="10" y="10"/>
    <p:text>I'd skip this slide as you are addressing biosolids interested people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03T09:51:22.009" idx="9">
    <p:pos x="10" y="10"/>
    <p:text>I assume this is the EPA letter?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03T09:51:22.009" idx="9">
    <p:pos x="10" y="10"/>
    <p:text>I assume this is the EPA letter?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03T09:52:13.275" idx="10">
    <p:pos x="10" y="10"/>
    <p:text>I recommend saying why the project is not in operation</p:text>
    <p:extLst>
      <p:ext uri="{C676402C-5697-4E1C-873F-D02D1690AC5C}">
        <p15:threadingInfo xmlns:p15="http://schemas.microsoft.com/office/powerpoint/2012/main" timeZoneBias="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E898D-3E2E-41AC-8EB3-0FD7269986B5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772525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CB8FE-2FCB-4FCF-BB01-1271C6586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251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2B697-F8B5-48B2-BFD3-2CABD256F3AD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45000"/>
            <a:ext cx="5607050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772525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C993D-C8FD-428D-B89E-51F74A597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4303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258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144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B11DE-C9D0-4922-BF84-BB6F1648C6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243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145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629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686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6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588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988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626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832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739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937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692150"/>
            <a:ext cx="615950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1C1826-59B2-40E9-B63E-935454CC9F83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365914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4523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507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857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44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04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86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9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4235" y="6334317"/>
            <a:ext cx="546253" cy="365125"/>
          </a:xfrm>
        </p:spPr>
        <p:txBody>
          <a:bodyPr/>
          <a:lstStyle/>
          <a:p>
            <a:fld id="{D3CCEF96-E81A-473C-9CB7-35331BBE97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603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10117" y="6385935"/>
            <a:ext cx="469535" cy="472065"/>
          </a:xfrm>
        </p:spPr>
        <p:txBody>
          <a:bodyPr/>
          <a:lstStyle/>
          <a:p>
            <a:fld id="{D3CCEF96-E81A-473C-9CB7-35331BBE97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0" y="6210300"/>
            <a:ext cx="12192000" cy="0"/>
          </a:xfrm>
          <a:prstGeom prst="line">
            <a:avLst/>
          </a:prstGeom>
          <a:ln>
            <a:solidFill>
              <a:srgbClr val="44B7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1D8E71C-79B8-4EA7-AE99-6C39BF6172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33" y="6327451"/>
            <a:ext cx="814088" cy="2107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03C50E-B9AF-4DD0-8699-CD7884B0E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2"/>
          <a:stretch/>
        </p:blipFill>
        <p:spPr>
          <a:xfrm>
            <a:off x="0" y="253618"/>
            <a:ext cx="12192000" cy="52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5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73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90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34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70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CEF96-E81A-473C-9CB7-35331BBE9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491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cid:image004.png@01D4333F.5D02FC60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fas.australianmap.net/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Baraka.Poulin@ariesenergy.com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27.jpg"/><Relationship Id="rId4" Type="http://schemas.openxmlformats.org/officeDocument/2006/relationships/hyperlink" Target="mailto:Jeff.Snyder@ariesenerg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D4979E-027B-403B-A3D8-68A4E8F72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1988"/>
            <a:ext cx="12192000" cy="2534024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8C0C0D9C-9D75-4A61-941D-8CB4CC03C2B4}"/>
              </a:ext>
            </a:extLst>
          </p:cNvPr>
          <p:cNvSpPr txBox="1">
            <a:spLocks noChangeArrowheads="1"/>
          </p:cNvSpPr>
          <p:nvPr/>
        </p:nvSpPr>
        <p:spPr>
          <a:xfrm>
            <a:off x="4627034" y="2542619"/>
            <a:ext cx="5057775" cy="19590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GASIFICATION EXPERIENCE WITH  BIOSOLIDS</a:t>
            </a:r>
          </a:p>
        </p:txBody>
      </p:sp>
    </p:spTree>
    <p:extLst>
      <p:ext uri="{BB962C8B-B14F-4D97-AF65-F5344CB8AC3E}">
        <p14:creationId xmlns:p14="http://schemas.microsoft.com/office/powerpoint/2010/main" val="2182191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6"/>
          <p:cNvSpPr txBox="1">
            <a:spLocks noChangeArrowheads="1"/>
          </p:cNvSpPr>
          <p:nvPr/>
        </p:nvSpPr>
        <p:spPr>
          <a:xfrm>
            <a:off x="0" y="277712"/>
            <a:ext cx="12192000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Who is Aries Clean Energy? </a:t>
            </a:r>
          </a:p>
        </p:txBody>
      </p:sp>
      <p:pic>
        <p:nvPicPr>
          <p:cNvPr id="4" name="Picture 10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"/>
          <a:stretch>
            <a:fillRect/>
          </a:stretch>
        </p:blipFill>
        <p:spPr bwMode="auto">
          <a:xfrm>
            <a:off x="801323" y="2138382"/>
            <a:ext cx="3010889" cy="82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1029"/>
          <p:cNvSpPr>
            <a:spLocks noChangeArrowheads="1"/>
          </p:cNvSpPr>
          <p:nvPr/>
        </p:nvSpPr>
        <p:spPr bwMode="auto">
          <a:xfrm>
            <a:off x="4781236" y="2049413"/>
            <a:ext cx="611135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36621"/>
                </a:solidFill>
              </a:rPr>
              <a:t>Thompson Machinery’s outstanding 75-year history of providing equipment solutions to the construction, power generation, forestry and agricultural industries through engineering and product support excellence. </a:t>
            </a:r>
          </a:p>
        </p:txBody>
      </p:sp>
      <p:sp>
        <p:nvSpPr>
          <p:cNvPr id="9" name="Rectangle 1032"/>
          <p:cNvSpPr>
            <a:spLocks noChangeArrowheads="1"/>
          </p:cNvSpPr>
          <p:nvPr/>
        </p:nvSpPr>
        <p:spPr bwMode="auto">
          <a:xfrm>
            <a:off x="4781236" y="3653028"/>
            <a:ext cx="674912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Franklin, </a:t>
            </a:r>
            <a:r>
              <a:rPr lang="en-US" sz="2000" b="1" dirty="0" err="1">
                <a:solidFill>
                  <a:prstClr val="black"/>
                </a:solidFill>
              </a:rPr>
              <a:t>Tenn</a:t>
            </a:r>
            <a:r>
              <a:rPr lang="en-US" sz="2000" b="1" dirty="0">
                <a:solidFill>
                  <a:prstClr val="black"/>
                </a:solidFill>
              </a:rPr>
              <a:t>, based Aries Clean Energy develops turnkey gasification projects  and provides manufacturing,  installation and ongoing service for gasification technologies, processes, and equipment.</a:t>
            </a:r>
          </a:p>
        </p:txBody>
      </p:sp>
      <p:sp>
        <p:nvSpPr>
          <p:cNvPr id="10" name="AutoShape 1033"/>
          <p:cNvSpPr>
            <a:spLocks noChangeArrowheads="1"/>
          </p:cNvSpPr>
          <p:nvPr/>
        </p:nvSpPr>
        <p:spPr bwMode="auto">
          <a:xfrm rot="5400000">
            <a:off x="1864545" y="3202473"/>
            <a:ext cx="673894" cy="571500"/>
          </a:xfrm>
          <a:prstGeom prst="rightArrow">
            <a:avLst>
              <a:gd name="adj1" fmla="val 49583"/>
              <a:gd name="adj2" fmla="val 46435"/>
            </a:avLst>
          </a:prstGeom>
          <a:solidFill>
            <a:srgbClr val="45B748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350">
              <a:solidFill>
                <a:srgbClr val="44B648"/>
              </a:solidFill>
              <a:latin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9A3B05-75D2-45A5-A307-DDDB79165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47" y="4160859"/>
            <a:ext cx="3010889" cy="779462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9EEB5BF8-903E-4771-88B7-4FD05A6A4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0117" y="6385935"/>
            <a:ext cx="469535" cy="472065"/>
          </a:xfrm>
        </p:spPr>
        <p:txBody>
          <a:bodyPr/>
          <a:lstStyle/>
          <a:p>
            <a:fld id="{D3CCEF96-E81A-473C-9CB7-35331BBE971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958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DFB306-61C5-479E-9B48-6F42BEAD3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1652"/>
            <a:ext cx="12192000" cy="253402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22663"/>
            <a:ext cx="12192000" cy="1159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495AAD2-6C6D-437F-B600-3B4ECB6676F1}"/>
              </a:ext>
            </a:extLst>
          </p:cNvPr>
          <p:cNvSpPr txBox="1">
            <a:spLocks noChangeArrowheads="1"/>
          </p:cNvSpPr>
          <p:nvPr/>
        </p:nvSpPr>
        <p:spPr>
          <a:xfrm>
            <a:off x="4729162" y="2606649"/>
            <a:ext cx="4700587" cy="19590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bg1"/>
                </a:solidFill>
                <a:latin typeface="+mn-lt"/>
              </a:rPr>
              <a:t>What is Gasification?</a:t>
            </a:r>
          </a:p>
        </p:txBody>
      </p:sp>
    </p:spTree>
    <p:extLst>
      <p:ext uri="{BB962C8B-B14F-4D97-AF65-F5344CB8AC3E}">
        <p14:creationId xmlns:p14="http://schemas.microsoft.com/office/powerpoint/2010/main" val="925290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101855" y="1236597"/>
            <a:ext cx="4030878" cy="473240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133" b="1" u="sng" dirty="0">
                <a:solidFill>
                  <a:srgbClr val="457BBE"/>
                </a:solidFill>
              </a:rPr>
              <a:t>BENEFITS INCLUDE:</a:t>
            </a:r>
          </a:p>
          <a:p>
            <a:pPr>
              <a:lnSpc>
                <a:spcPct val="150000"/>
              </a:lnSpc>
            </a:pPr>
            <a:r>
              <a:rPr lang="en-US" sz="2133" dirty="0"/>
              <a:t>Green renewable energy</a:t>
            </a:r>
          </a:p>
          <a:p>
            <a:pPr>
              <a:lnSpc>
                <a:spcPct val="150000"/>
              </a:lnSpc>
            </a:pPr>
            <a:r>
              <a:rPr lang="en-US" sz="2133" dirty="0"/>
              <a:t>Reduction of greenhouse gases</a:t>
            </a:r>
          </a:p>
          <a:p>
            <a:pPr>
              <a:lnSpc>
                <a:spcPct val="150000"/>
              </a:lnSpc>
            </a:pPr>
            <a:r>
              <a:rPr lang="en-US" sz="2133" dirty="0"/>
              <a:t>Beneficial biochar</a:t>
            </a:r>
          </a:p>
          <a:p>
            <a:pPr>
              <a:lnSpc>
                <a:spcPct val="150000"/>
              </a:lnSpc>
            </a:pPr>
            <a:r>
              <a:rPr lang="en-US" sz="2133" dirty="0"/>
              <a:t>Reduce landfill volumes</a:t>
            </a:r>
          </a:p>
          <a:p>
            <a:pPr>
              <a:lnSpc>
                <a:spcPct val="150000"/>
              </a:lnSpc>
            </a:pPr>
            <a:r>
              <a:rPr lang="en-US" sz="2133" dirty="0"/>
              <a:t>Biosolids disposal</a:t>
            </a:r>
          </a:p>
          <a:p>
            <a:pPr>
              <a:lnSpc>
                <a:spcPct val="150000"/>
              </a:lnSpc>
            </a:pPr>
            <a:r>
              <a:rPr lang="en-US" sz="2133" dirty="0"/>
              <a:t>Scalable Systems</a:t>
            </a:r>
          </a:p>
          <a:p>
            <a:pPr>
              <a:lnSpc>
                <a:spcPct val="150000"/>
              </a:lnSpc>
            </a:pPr>
            <a:r>
              <a:rPr lang="en-US" sz="2133" dirty="0"/>
              <a:t>Readily permitted</a:t>
            </a:r>
          </a:p>
          <a:p>
            <a:pPr>
              <a:lnSpc>
                <a:spcPct val="150000"/>
              </a:lnSpc>
            </a:pPr>
            <a:endParaRPr lang="en-US" sz="2133" b="1" i="1" u="sng" dirty="0"/>
          </a:p>
          <a:p>
            <a:pPr>
              <a:lnSpc>
                <a:spcPct val="150000"/>
              </a:lnSpc>
            </a:pPr>
            <a:endParaRPr lang="en-US" sz="2133" dirty="0"/>
          </a:p>
        </p:txBody>
      </p:sp>
      <p:sp>
        <p:nvSpPr>
          <p:cNvPr id="11270" name="Rectangle 1"/>
          <p:cNvSpPr>
            <a:spLocks noChangeArrowheads="1"/>
          </p:cNvSpPr>
          <p:nvPr/>
        </p:nvSpPr>
        <p:spPr bwMode="auto">
          <a:xfrm>
            <a:off x="256232" y="1236597"/>
            <a:ext cx="419946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i="1" dirty="0"/>
              <a:t>“The clean, efficient </a:t>
            </a:r>
            <a:r>
              <a:rPr lang="en-US" sz="2000" i="1" u="sng" dirty="0"/>
              <a:t>conversion</a:t>
            </a:r>
            <a:r>
              <a:rPr lang="en-US" sz="2000" i="1" dirty="0"/>
              <a:t> of biomass into a synthetic gas in an </a:t>
            </a:r>
            <a:r>
              <a:rPr lang="en-US" sz="2000" i="1" u="sng" dirty="0"/>
              <a:t>oxygen-starved</a:t>
            </a:r>
            <a:r>
              <a:rPr lang="en-US" sz="2000" i="1" dirty="0"/>
              <a:t> environment”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700" y="1236597"/>
            <a:ext cx="3341355" cy="4455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266611"/>
            <a:ext cx="12192000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What is Gasification?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4645FD7-6E7C-437B-B549-EA863115E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0117" y="6385935"/>
            <a:ext cx="469535" cy="472065"/>
          </a:xfrm>
        </p:spPr>
        <p:txBody>
          <a:bodyPr/>
          <a:lstStyle/>
          <a:p>
            <a:fld id="{D3CCEF96-E81A-473C-9CB7-35331BBE9714}" type="slidenum">
              <a:rPr lang="en-US" smtClean="0"/>
              <a:t>4</a:t>
            </a:fld>
            <a:endParaRPr lang="en-US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3F64B07-EF46-485E-B1D5-15AFEBA2AA8F}"/>
              </a:ext>
            </a:extLst>
          </p:cNvPr>
          <p:cNvSpPr txBox="1">
            <a:spLocks noChangeArrowheads="1"/>
          </p:cNvSpPr>
          <p:nvPr/>
        </p:nvSpPr>
        <p:spPr>
          <a:xfrm>
            <a:off x="534564" y="2621140"/>
            <a:ext cx="4011549" cy="2575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133" b="1" i="1" u="sng" dirty="0"/>
              <a:t>NOT</a:t>
            </a:r>
            <a:r>
              <a:rPr lang="en-US" sz="2133" b="1" i="1" dirty="0"/>
              <a:t> Incineration</a:t>
            </a:r>
            <a:r>
              <a:rPr lang="en-US" sz="2133" dirty="0"/>
              <a:t>. </a:t>
            </a:r>
          </a:p>
          <a:p>
            <a:pPr>
              <a:lnSpc>
                <a:spcPct val="150000"/>
              </a:lnSpc>
            </a:pPr>
            <a:r>
              <a:rPr lang="en-US" sz="2133" dirty="0"/>
              <a:t>More oxygen than pyrolysis</a:t>
            </a:r>
          </a:p>
          <a:p>
            <a:pPr>
              <a:lnSpc>
                <a:spcPct val="150000"/>
              </a:lnSpc>
            </a:pPr>
            <a:r>
              <a:rPr lang="en-US" sz="2133" dirty="0"/>
              <a:t>Less oxygen than incineration</a:t>
            </a:r>
          </a:p>
          <a:p>
            <a:pPr>
              <a:lnSpc>
                <a:spcPct val="150000"/>
              </a:lnSpc>
            </a:pPr>
            <a:r>
              <a:rPr lang="en-US" sz="2133" dirty="0"/>
              <a:t>Only biochar remains</a:t>
            </a:r>
          </a:p>
        </p:txBody>
      </p:sp>
    </p:spTree>
    <p:extLst>
      <p:ext uri="{BB962C8B-B14F-4D97-AF65-F5344CB8AC3E}">
        <p14:creationId xmlns:p14="http://schemas.microsoft.com/office/powerpoint/2010/main" val="2525394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48B9289-7762-4CB4-AB05-A107A73286B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9922" y="897125"/>
            <a:ext cx="4278878" cy="517111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320667" y="1089586"/>
            <a:ext cx="4158079" cy="524987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400" b="1" u="sng" dirty="0">
                <a:solidFill>
                  <a:srgbClr val="45B748"/>
                </a:solidFill>
              </a:rPr>
              <a:t>Fixed Bed, Downdraft</a:t>
            </a:r>
          </a:p>
          <a:p>
            <a:pPr marL="0" indent="0">
              <a:buNone/>
            </a:pPr>
            <a:endParaRPr lang="en-US" sz="3400" b="1" u="sng" dirty="0">
              <a:solidFill>
                <a:srgbClr val="45B748"/>
              </a:solidFill>
            </a:endParaRPr>
          </a:p>
          <a:p>
            <a:r>
              <a:rPr lang="en-US" sz="3400" dirty="0"/>
              <a:t>Downdraft*</a:t>
            </a:r>
          </a:p>
          <a:p>
            <a:r>
              <a:rPr lang="en-US" sz="3400" dirty="0"/>
              <a:t>Updraft</a:t>
            </a:r>
          </a:p>
          <a:p>
            <a:endParaRPr lang="en-US" sz="3400" dirty="0"/>
          </a:p>
          <a:p>
            <a:pPr marL="0" indent="0">
              <a:buNone/>
            </a:pPr>
            <a:r>
              <a:rPr lang="en-US" sz="3400" b="1" u="sng" dirty="0">
                <a:solidFill>
                  <a:srgbClr val="45B748"/>
                </a:solidFill>
              </a:rPr>
              <a:t>Feedstocks</a:t>
            </a:r>
          </a:p>
          <a:p>
            <a:pPr marL="0" indent="0">
              <a:buNone/>
            </a:pPr>
            <a:endParaRPr lang="en-US" sz="3400" u="sng" dirty="0"/>
          </a:p>
          <a:p>
            <a:r>
              <a:rPr lang="en-US" sz="3400" dirty="0"/>
              <a:t>Woodchips</a:t>
            </a:r>
          </a:p>
          <a:p>
            <a:r>
              <a:rPr lang="en-US" sz="3400" dirty="0"/>
              <a:t>Green waste</a:t>
            </a:r>
          </a:p>
          <a:p>
            <a:r>
              <a:rPr lang="en-US" sz="3400" dirty="0"/>
              <a:t>Ag waste</a:t>
            </a:r>
          </a:p>
          <a:p>
            <a:r>
              <a:rPr lang="en-US" sz="3400" dirty="0"/>
              <a:t>Size ¼” to 3”</a:t>
            </a:r>
          </a:p>
          <a:p>
            <a:r>
              <a:rPr lang="en-US" sz="3400" dirty="0"/>
              <a:t>Ash content: &lt; 10%</a:t>
            </a:r>
          </a:p>
          <a:p>
            <a:r>
              <a:rPr lang="en-US" sz="3400" dirty="0"/>
              <a:t>Moisture content: , 30%</a:t>
            </a:r>
          </a:p>
          <a:p>
            <a:r>
              <a:rPr lang="en-US" sz="3400" dirty="0"/>
              <a:t>Minimum bulk density: 14 </a:t>
            </a:r>
            <a:r>
              <a:rPr lang="en-US" sz="3400" dirty="0" err="1"/>
              <a:t>lbs</a:t>
            </a:r>
            <a:r>
              <a:rPr lang="en-US" sz="3400" dirty="0"/>
              <a:t>/ft 3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66611"/>
            <a:ext cx="12192000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Downdraft Gasification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44A99A8-E85A-4A0B-BB97-17FF2C83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0117" y="6385935"/>
            <a:ext cx="469535" cy="472065"/>
          </a:xfrm>
        </p:spPr>
        <p:txBody>
          <a:bodyPr/>
          <a:lstStyle/>
          <a:p>
            <a:fld id="{D3CCEF96-E81A-473C-9CB7-35331BBE9714}" type="slidenum">
              <a:rPr lang="en-US" smtClean="0"/>
              <a:t>5</a:t>
            </a:fld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D91B526-1F7F-4F90-ABC6-5A021E2D4F11}"/>
              </a:ext>
            </a:extLst>
          </p:cNvPr>
          <p:cNvSpPr txBox="1">
            <a:spLocks/>
          </p:cNvSpPr>
          <p:nvPr/>
        </p:nvSpPr>
        <p:spPr>
          <a:xfrm>
            <a:off x="8666649" y="1375380"/>
            <a:ext cx="3112515" cy="4407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>
                <a:solidFill>
                  <a:srgbClr val="45B748"/>
                </a:solidFill>
              </a:rPr>
              <a:t>Energy Production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b="1" u="sng" dirty="0">
              <a:solidFill>
                <a:srgbClr val="45B748"/>
              </a:solidFill>
            </a:endParaRPr>
          </a:p>
          <a:p>
            <a:r>
              <a:rPr lang="en-US" sz="2400" dirty="0"/>
              <a:t>Electricity</a:t>
            </a:r>
          </a:p>
          <a:p>
            <a:r>
              <a:rPr lang="en-US" sz="2400" dirty="0"/>
              <a:t>Steam</a:t>
            </a:r>
          </a:p>
          <a:p>
            <a:r>
              <a:rPr lang="en-US" sz="2400" dirty="0"/>
              <a:t>Direct Thermal</a:t>
            </a:r>
          </a:p>
          <a:p>
            <a:r>
              <a:rPr lang="en-US" sz="2400" dirty="0"/>
              <a:t>Combustion</a:t>
            </a:r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170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285B7D3-68DF-4888-BF50-162F81987539}"/>
              </a:ext>
            </a:extLst>
          </p:cNvPr>
          <p:cNvGrpSpPr/>
          <p:nvPr/>
        </p:nvGrpSpPr>
        <p:grpSpPr>
          <a:xfrm>
            <a:off x="3735664" y="893829"/>
            <a:ext cx="5086603" cy="4736203"/>
            <a:chOff x="33781" y="961292"/>
            <a:chExt cx="4720671" cy="456913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D2166FC-93E1-4F6D-81EB-4625AC3D8FF3}"/>
                </a:ext>
              </a:extLst>
            </p:cNvPr>
            <p:cNvGrpSpPr/>
            <p:nvPr/>
          </p:nvGrpSpPr>
          <p:grpSpPr>
            <a:xfrm>
              <a:off x="33781" y="961292"/>
              <a:ext cx="4720671" cy="4569134"/>
              <a:chOff x="33781" y="961292"/>
              <a:chExt cx="4720671" cy="4569134"/>
            </a:xfrm>
          </p:grpSpPr>
          <p:pic>
            <p:nvPicPr>
              <p:cNvPr id="12" name="Picture 11" descr="cid:image004.png@01D4333F.5D02FC60">
                <a:extLst>
                  <a:ext uri="{FF2B5EF4-FFF2-40B4-BE49-F238E27FC236}">
                    <a16:creationId xmlns:a16="http://schemas.microsoft.com/office/drawing/2014/main" id="{A8E3F879-443F-4CBD-AB5C-F3C3A62E7B12}"/>
                  </a:ext>
                </a:extLst>
              </p:cNvPr>
              <p:cNvPicPr/>
              <p:nvPr/>
            </p:nvPicPr>
            <p:blipFill>
              <a:blip r:embed="rId3" r:link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8434" y="961292"/>
                <a:ext cx="1880242" cy="4569134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0EEA0BF-5367-4F82-96CB-B2B19E1BE325}"/>
                  </a:ext>
                </a:extLst>
              </p:cNvPr>
              <p:cNvGrpSpPr/>
              <p:nvPr/>
            </p:nvGrpSpPr>
            <p:grpSpPr>
              <a:xfrm>
                <a:off x="33781" y="1352993"/>
                <a:ext cx="4720671" cy="4151326"/>
                <a:chOff x="918765" y="222737"/>
                <a:chExt cx="4720978" cy="4151375"/>
              </a:xfrm>
            </p:grpSpPr>
            <p:sp>
              <p:nvSpPr>
                <p:cNvPr id="14" name="Text Box 2">
                  <a:extLst>
                    <a:ext uri="{FF2B5EF4-FFF2-40B4-BE49-F238E27FC236}">
                      <a16:creationId xmlns:a16="http://schemas.microsoft.com/office/drawing/2014/main" id="{11D85FA5-37B1-43EC-A877-A32E6CC6825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41991" y="2052356"/>
                  <a:ext cx="1331639" cy="24622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 algn="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b="1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FEEDSTOCK INLET</a:t>
                  </a:r>
                  <a:endParaRPr lang="en-US" sz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</p:txBody>
            </p:sp>
            <p:sp>
              <p:nvSpPr>
                <p:cNvPr id="15" name="Text Box 2">
                  <a:extLst>
                    <a:ext uri="{FF2B5EF4-FFF2-40B4-BE49-F238E27FC236}">
                      <a16:creationId xmlns:a16="http://schemas.microsoft.com/office/drawing/2014/main" id="{E5548E02-DC0A-4944-B438-F2ECEF70FC1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12912" y="3408895"/>
                  <a:ext cx="1126831" cy="24622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 algn="l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b="1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ASHLOCK</a:t>
                  </a:r>
                  <a:endParaRPr lang="en-US" sz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</p:txBody>
            </p:sp>
            <p:sp>
              <p:nvSpPr>
                <p:cNvPr id="16" name="Text Box 2">
                  <a:extLst>
                    <a:ext uri="{FF2B5EF4-FFF2-40B4-BE49-F238E27FC236}">
                      <a16:creationId xmlns:a16="http://schemas.microsoft.com/office/drawing/2014/main" id="{2E097337-B751-4BB7-9737-DA85456C564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41991" y="2593987"/>
                  <a:ext cx="1384802" cy="24622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 algn="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b="1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FLUIDIZED BED </a:t>
                  </a:r>
                  <a:endParaRPr lang="en-US" sz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</p:txBody>
            </p:sp>
            <p:sp>
              <p:nvSpPr>
                <p:cNvPr id="17" name="Text Box 2">
                  <a:extLst>
                    <a:ext uri="{FF2B5EF4-FFF2-40B4-BE49-F238E27FC236}">
                      <a16:creationId xmlns:a16="http://schemas.microsoft.com/office/drawing/2014/main" id="{D2045CD8-F0F9-489B-9AE8-978A893E793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12556" y="222737"/>
                  <a:ext cx="1457467" cy="24449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 algn="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b="1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PRODUCER GAS OUTLET</a:t>
                  </a:r>
                  <a:endParaRPr lang="en-US" sz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</p:txBody>
            </p:sp>
            <p:sp>
              <p:nvSpPr>
                <p:cNvPr id="18" name="Text Box 2">
                  <a:extLst>
                    <a:ext uri="{FF2B5EF4-FFF2-40B4-BE49-F238E27FC236}">
                      <a16:creationId xmlns:a16="http://schemas.microsoft.com/office/drawing/2014/main" id="{1141A9DC-BD9E-48EC-ABCF-8DA3656A5ED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15685" y="3443041"/>
                  <a:ext cx="1311077" cy="4102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 algn="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b="1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FLUIDIZATION AIR DISTRIBUTION GRID</a:t>
                  </a:r>
                  <a:endParaRPr lang="en-US" sz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</p:txBody>
            </p:sp>
            <p:sp>
              <p:nvSpPr>
                <p:cNvPr id="19" name="Text Box 2">
                  <a:extLst>
                    <a:ext uri="{FF2B5EF4-FFF2-40B4-BE49-F238E27FC236}">
                      <a16:creationId xmlns:a16="http://schemas.microsoft.com/office/drawing/2014/main" id="{C34EFB58-9C55-45B5-AEEE-9BAA0D182DB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63768" y="4127888"/>
                  <a:ext cx="1197506" cy="24622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 algn="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b="1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CHAR/ASH BIN</a:t>
                  </a:r>
                  <a:endParaRPr lang="en-US" sz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</p:txBody>
            </p:sp>
            <p:sp>
              <p:nvSpPr>
                <p:cNvPr id="20" name="Text Box 2">
                  <a:extLst>
                    <a:ext uri="{FF2B5EF4-FFF2-40B4-BE49-F238E27FC236}">
                      <a16:creationId xmlns:a16="http://schemas.microsoft.com/office/drawing/2014/main" id="{30E151FB-6A67-4AFA-A428-47B19FDAA47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18765" y="691389"/>
                  <a:ext cx="1354455" cy="25527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 algn="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b="1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FREEBOARD</a:t>
                  </a:r>
                  <a:endParaRPr lang="en-US" sz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</p:txBody>
            </p:sp>
            <p:sp>
              <p:nvSpPr>
                <p:cNvPr id="21" name="Text Box 2">
                  <a:extLst>
                    <a:ext uri="{FF2B5EF4-FFF2-40B4-BE49-F238E27FC236}">
                      <a16:creationId xmlns:a16="http://schemas.microsoft.com/office/drawing/2014/main" id="{547B8CC2-948E-49A7-ABBF-8C063B8ACAA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41991" y="2947965"/>
                  <a:ext cx="1307805" cy="24622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 algn="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b="1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AIR INLET</a:t>
                  </a:r>
                  <a:endParaRPr lang="en-US" sz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</p:txBody>
            </p: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AB5226C1-1983-4939-B3D1-17CA11D21FDD}"/>
                    </a:ext>
                  </a:extLst>
                </p:cNvPr>
                <p:cNvCxnSpPr/>
                <p:nvPr/>
              </p:nvCxnSpPr>
              <p:spPr>
                <a:xfrm flipV="1">
                  <a:off x="2402005" y="3121512"/>
                  <a:ext cx="1095375" cy="514350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A9329347-AA04-4A61-A7DF-B9B248906C36}"/>
                    </a:ext>
                  </a:extLst>
                </p:cNvPr>
                <p:cNvCxnSpPr/>
                <p:nvPr/>
              </p:nvCxnSpPr>
              <p:spPr>
                <a:xfrm flipV="1">
                  <a:off x="2402958" y="2644508"/>
                  <a:ext cx="1093470" cy="45719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44A3DBA6-14AF-4CA6-A071-D50CC1EC2E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02005" y="366421"/>
                  <a:ext cx="1173092" cy="156943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938F64F4-FAB7-4D98-8176-881EC17287E3}"/>
                    </a:ext>
                  </a:extLst>
                </p:cNvPr>
                <p:cNvCxnSpPr/>
                <p:nvPr/>
              </p:nvCxnSpPr>
              <p:spPr>
                <a:xfrm flipV="1">
                  <a:off x="2327353" y="2955851"/>
                  <a:ext cx="750570" cy="114300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B154B3E5-99AF-432D-960A-27F0F665630A}"/>
                    </a:ext>
                  </a:extLst>
                </p:cNvPr>
                <p:cNvCxnSpPr/>
                <p:nvPr/>
              </p:nvCxnSpPr>
              <p:spPr>
                <a:xfrm>
                  <a:off x="2239105" y="825249"/>
                  <a:ext cx="1238250" cy="238125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7" name="Straight Arrow Connector 26">
                  <a:extLst>
                    <a:ext uri="{FF2B5EF4-FFF2-40B4-BE49-F238E27FC236}">
                      <a16:creationId xmlns:a16="http://schemas.microsoft.com/office/drawing/2014/main" id="{C39F0E73-BBA3-4A53-887C-25BD704045BA}"/>
                    </a:ext>
                  </a:extLst>
                </p:cNvPr>
                <p:cNvCxnSpPr/>
                <p:nvPr/>
              </p:nvCxnSpPr>
              <p:spPr>
                <a:xfrm>
                  <a:off x="2314625" y="2200123"/>
                  <a:ext cx="805815" cy="288290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sp>
              <p:nvSpPr>
                <p:cNvPr id="28" name="Text Box 2">
                  <a:extLst>
                    <a:ext uri="{FF2B5EF4-FFF2-40B4-BE49-F238E27FC236}">
                      <a16:creationId xmlns:a16="http://schemas.microsoft.com/office/drawing/2014/main" id="{25EBB42C-FD30-4199-ADD4-59E653A207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02256" y="1208403"/>
                  <a:ext cx="1203960" cy="4102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 algn="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b="1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BED MATERIAL MAKE-UP</a:t>
                  </a:r>
                  <a:endParaRPr lang="en-US" sz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</p:txBody>
            </p: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AAE6603E-56F5-44C7-AF73-9CAFC9F8281E}"/>
                    </a:ext>
                  </a:extLst>
                </p:cNvPr>
                <p:cNvCxnSpPr/>
                <p:nvPr/>
              </p:nvCxnSpPr>
              <p:spPr>
                <a:xfrm flipV="1">
                  <a:off x="2149104" y="1372353"/>
                  <a:ext cx="895350" cy="57150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F639686A-42AE-423B-B457-F3BD6DA816E3}"/>
                    </a:ext>
                  </a:extLst>
                </p:cNvPr>
                <p:cNvCxnSpPr/>
                <p:nvPr/>
              </p:nvCxnSpPr>
              <p:spPr>
                <a:xfrm flipV="1">
                  <a:off x="2222205" y="3765289"/>
                  <a:ext cx="1150620" cy="466725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sp>
              <p:nvSpPr>
                <p:cNvPr id="31" name="Text Box 2">
                  <a:extLst>
                    <a:ext uri="{FF2B5EF4-FFF2-40B4-BE49-F238E27FC236}">
                      <a16:creationId xmlns:a16="http://schemas.microsoft.com/office/drawing/2014/main" id="{EE40C0E0-88EE-41FB-9C4B-4B01C7F699D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93265" y="2222204"/>
                  <a:ext cx="1046477" cy="34861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 algn="just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800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Bed </a:t>
                  </a:r>
                  <a:endParaRPr lang="en-US" sz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  <a:p>
                  <a:pPr marL="0" marR="0" algn="just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800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thermocouples</a:t>
                  </a:r>
                  <a:endParaRPr lang="en-US" sz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</p:txBody>
            </p:sp>
            <p:sp>
              <p:nvSpPr>
                <p:cNvPr id="32" name="Text Box 2">
                  <a:extLst>
                    <a:ext uri="{FF2B5EF4-FFF2-40B4-BE49-F238E27FC236}">
                      <a16:creationId xmlns:a16="http://schemas.microsoft.com/office/drawing/2014/main" id="{FB2DD58D-FA49-4BCB-9249-DB6EE5BCF85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25163" y="1127051"/>
                  <a:ext cx="993684" cy="34861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 algn="just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800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Freeboard </a:t>
                  </a:r>
                  <a:endParaRPr lang="en-US" sz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  <a:p>
                  <a:pPr marL="0" marR="0" algn="just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800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thermocouples</a:t>
                  </a:r>
                  <a:endParaRPr lang="en-US" sz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</p:txBody>
            </p: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8B91B8CD-AC11-4012-8056-10FA0F93AF87}"/>
                    </a:ext>
                  </a:extLst>
                </p:cNvPr>
                <p:cNvCxnSpPr/>
                <p:nvPr/>
              </p:nvCxnSpPr>
              <p:spPr>
                <a:xfrm flipH="1" flipV="1">
                  <a:off x="3859619" y="723014"/>
                  <a:ext cx="754380" cy="51054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8A76303B-F5A7-491F-9D6A-4FCD8D89447B}"/>
                    </a:ext>
                  </a:extLst>
                </p:cNvPr>
                <p:cNvCxnSpPr/>
                <p:nvPr/>
              </p:nvCxnSpPr>
              <p:spPr>
                <a:xfrm flipH="1">
                  <a:off x="3785191" y="2413591"/>
                  <a:ext cx="810955" cy="148855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C73C39D2-B9AA-4F82-A83C-65B39DEEA0E9}"/>
                    </a:ext>
                  </a:extLst>
                </p:cNvPr>
                <p:cNvCxnSpPr/>
                <p:nvPr/>
              </p:nvCxnSpPr>
              <p:spPr>
                <a:xfrm flipH="1">
                  <a:off x="3859619" y="1233377"/>
                  <a:ext cx="765175" cy="286385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98EDFCE2-90F7-42A8-AEA3-18CE642E40D0}"/>
                    </a:ext>
                  </a:extLst>
                </p:cNvPr>
                <p:cNvCxnSpPr/>
                <p:nvPr/>
              </p:nvCxnSpPr>
              <p:spPr>
                <a:xfrm flipH="1" flipV="1">
                  <a:off x="3785191" y="2296632"/>
                  <a:ext cx="818707" cy="107802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</p:grpSp>
        </p:grpSp>
        <p:sp>
          <p:nvSpPr>
            <p:cNvPr id="10" name="Arrow: Down 30">
              <a:extLst>
                <a:ext uri="{FF2B5EF4-FFF2-40B4-BE49-F238E27FC236}">
                  <a16:creationId xmlns:a16="http://schemas.microsoft.com/office/drawing/2014/main" id="{07516E59-D09B-40E5-8F9B-1DC0CD86D03D}"/>
                </a:ext>
              </a:extLst>
            </p:cNvPr>
            <p:cNvSpPr/>
            <p:nvPr/>
          </p:nvSpPr>
          <p:spPr>
            <a:xfrm rot="10800000">
              <a:off x="2637797" y="2783091"/>
              <a:ext cx="163830" cy="760730"/>
            </a:xfrm>
            <a:prstGeom prst="downArrow">
              <a:avLst/>
            </a:prstGeom>
            <a:blipFill>
              <a:blip r:embed="rId5"/>
              <a:tile tx="0" ty="0" sx="100000" sy="100000" flip="none" algn="tl"/>
            </a:blip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Text Box 2">
              <a:extLst>
                <a:ext uri="{FF2B5EF4-FFF2-40B4-BE49-F238E27FC236}">
                  <a16:creationId xmlns:a16="http://schemas.microsoft.com/office/drawing/2014/main" id="{D1703BC0-3824-49C2-987D-77710A6E20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5721" y="2543854"/>
              <a:ext cx="857250" cy="265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r">
                <a:spcBef>
                  <a:spcPts val="0"/>
                </a:spcBef>
                <a:spcAft>
                  <a:spcPts val="0"/>
                </a:spcAft>
              </a:pPr>
              <a:r>
                <a:rPr lang="en-US" sz="8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Process Flow</a:t>
              </a:r>
              <a:endPara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EA1020-7ABC-4DBF-A87B-D6A47C3C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568311-BA62-4304-9217-D520B285F286}"/>
              </a:ext>
            </a:extLst>
          </p:cNvPr>
          <p:cNvSpPr txBox="1">
            <a:spLocks noChangeArrowheads="1"/>
          </p:cNvSpPr>
          <p:nvPr/>
        </p:nvSpPr>
        <p:spPr>
          <a:xfrm>
            <a:off x="179076" y="1060898"/>
            <a:ext cx="4909391" cy="47362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r>
              <a:rPr lang="en-US" sz="2000" b="1" u="sng" dirty="0">
                <a:solidFill>
                  <a:srgbClr val="F36621"/>
                </a:solidFill>
              </a:rPr>
              <a:t>Fluidized Bed</a:t>
            </a:r>
          </a:p>
          <a:p>
            <a:pPr lvl="1"/>
            <a:r>
              <a:rPr lang="en-US" sz="2000" dirty="0"/>
              <a:t>Bubbling*</a:t>
            </a:r>
          </a:p>
          <a:p>
            <a:pPr lvl="1"/>
            <a:r>
              <a:rPr lang="en-US" sz="2000" dirty="0"/>
              <a:t>Circulation</a:t>
            </a:r>
          </a:p>
          <a:p>
            <a:pPr lvl="1"/>
            <a:endParaRPr lang="en-US" sz="2000" u="sng" dirty="0"/>
          </a:p>
          <a:p>
            <a:pPr marL="457200" lvl="1" indent="0">
              <a:buNone/>
            </a:pPr>
            <a:r>
              <a:rPr lang="en-US" sz="2000" b="1" u="sng" dirty="0">
                <a:solidFill>
                  <a:srgbClr val="F36621"/>
                </a:solidFill>
              </a:rPr>
              <a:t>Feedstocks</a:t>
            </a:r>
          </a:p>
          <a:p>
            <a:pPr lvl="1"/>
            <a:r>
              <a:rPr lang="en-US" sz="2000" dirty="0"/>
              <a:t>Biosolids</a:t>
            </a:r>
          </a:p>
          <a:p>
            <a:pPr lvl="1"/>
            <a:r>
              <a:rPr lang="en-US" sz="2000" dirty="0"/>
              <a:t>Food waste</a:t>
            </a:r>
          </a:p>
          <a:p>
            <a:pPr lvl="1"/>
            <a:r>
              <a:rPr lang="en-US" sz="2000" dirty="0"/>
              <a:t>Size &lt;1”</a:t>
            </a:r>
          </a:p>
          <a:p>
            <a:pPr lvl="1"/>
            <a:r>
              <a:rPr lang="en-US" sz="2000" dirty="0"/>
              <a:t>Moisture content: &lt; 30%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C7BCBDF-1A24-4837-A253-2D6543A47F5C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66611"/>
            <a:ext cx="12192000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Fluidized Bed Gasification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6B313F-7CAE-4337-A5B0-F2EB7FB4B119}"/>
              </a:ext>
            </a:extLst>
          </p:cNvPr>
          <p:cNvSpPr txBox="1">
            <a:spLocks/>
          </p:cNvSpPr>
          <p:nvPr/>
        </p:nvSpPr>
        <p:spPr>
          <a:xfrm>
            <a:off x="8666649" y="1375380"/>
            <a:ext cx="3112515" cy="4407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>
                <a:solidFill>
                  <a:srgbClr val="F36621"/>
                </a:solidFill>
              </a:rPr>
              <a:t>Energy Production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b="1" u="sng" dirty="0">
              <a:solidFill>
                <a:srgbClr val="45B748"/>
              </a:solidFill>
            </a:endParaRPr>
          </a:p>
          <a:p>
            <a:r>
              <a:rPr lang="en-US" sz="2400" dirty="0"/>
              <a:t>Electricity</a:t>
            </a:r>
          </a:p>
          <a:p>
            <a:r>
              <a:rPr lang="en-US" sz="2400" dirty="0"/>
              <a:t>Steam</a:t>
            </a:r>
          </a:p>
          <a:p>
            <a:r>
              <a:rPr lang="en-US" sz="2400" dirty="0"/>
              <a:t>Direct Thermal</a:t>
            </a:r>
          </a:p>
          <a:p>
            <a:r>
              <a:rPr lang="en-US" sz="2400" dirty="0"/>
              <a:t>Combustion</a:t>
            </a:r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1C9248-0EB5-46E0-8509-A2D878D2F951}"/>
              </a:ext>
            </a:extLst>
          </p:cNvPr>
          <p:cNvSpPr txBox="1"/>
          <p:nvPr/>
        </p:nvSpPr>
        <p:spPr>
          <a:xfrm>
            <a:off x="5650173" y="297521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33827-191E-4470-8514-7F9616FB3E86}"/>
              </a:ext>
            </a:extLst>
          </p:cNvPr>
          <p:cNvSpPr txBox="1"/>
          <p:nvPr/>
        </p:nvSpPr>
        <p:spPr>
          <a:xfrm>
            <a:off x="5650173" y="297521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19069C0-B482-432A-96D6-B314FAAA03F5}"/>
              </a:ext>
            </a:extLst>
          </p:cNvPr>
          <p:cNvSpPr txBox="1"/>
          <p:nvPr/>
        </p:nvSpPr>
        <p:spPr>
          <a:xfrm>
            <a:off x="412836" y="5630032"/>
            <a:ext cx="11242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Selected by the Bay Area Biosolids Coalition as one of two preferred technologies for Biosolids Disposal in 2014</a:t>
            </a:r>
          </a:p>
        </p:txBody>
      </p:sp>
    </p:spTree>
    <p:extLst>
      <p:ext uri="{BB962C8B-B14F-4D97-AF65-F5344CB8AC3E}">
        <p14:creationId xmlns:p14="http://schemas.microsoft.com/office/powerpoint/2010/main" val="2122933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097B1836-79A5-410B-B218-CC329C7FB4C9}"/>
              </a:ext>
            </a:extLst>
          </p:cNvPr>
          <p:cNvGrpSpPr/>
          <p:nvPr/>
        </p:nvGrpSpPr>
        <p:grpSpPr>
          <a:xfrm>
            <a:off x="5977762" y="4386016"/>
            <a:ext cx="1327838" cy="760501"/>
            <a:chOff x="1773079" y="2556715"/>
            <a:chExt cx="1327838" cy="760501"/>
          </a:xfrm>
        </p:grpSpPr>
        <p:sp>
          <p:nvSpPr>
            <p:cNvPr id="57" name="Arrow: Right 56">
              <a:extLst>
                <a:ext uri="{FF2B5EF4-FFF2-40B4-BE49-F238E27FC236}">
                  <a16:creationId xmlns:a16="http://schemas.microsoft.com/office/drawing/2014/main" id="{7DEE928A-5320-4D68-B915-27DC9CA59958}"/>
                </a:ext>
              </a:extLst>
            </p:cNvPr>
            <p:cNvSpPr/>
            <p:nvPr/>
          </p:nvSpPr>
          <p:spPr>
            <a:xfrm>
              <a:off x="1773079" y="3168650"/>
              <a:ext cx="1327838" cy="148566"/>
            </a:xfrm>
            <a:prstGeom prst="rightArrow">
              <a:avLst/>
            </a:prstGeom>
            <a:gradFill flip="none" rotWithShape="1">
              <a:gsLst>
                <a:gs pos="0">
                  <a:srgbClr val="F06521">
                    <a:shade val="30000"/>
                    <a:satMod val="115000"/>
                  </a:srgbClr>
                </a:gs>
                <a:gs pos="50000">
                  <a:srgbClr val="F06521">
                    <a:shade val="67500"/>
                    <a:satMod val="115000"/>
                  </a:srgbClr>
                </a:gs>
                <a:gs pos="100000">
                  <a:srgbClr val="F0652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874AA5F-5BDC-45FF-9200-AB70CDF49F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09089" y="2556715"/>
              <a:ext cx="0" cy="684085"/>
            </a:xfrm>
            <a:prstGeom prst="line">
              <a:avLst/>
            </a:prstGeom>
            <a:ln w="76200">
              <a:solidFill>
                <a:srgbClr val="F065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01378E5-4AD3-4DFB-BD0D-B98B1A46CAC5}"/>
              </a:ext>
            </a:extLst>
          </p:cNvPr>
          <p:cNvGrpSpPr/>
          <p:nvPr/>
        </p:nvGrpSpPr>
        <p:grpSpPr>
          <a:xfrm>
            <a:off x="3896754" y="3323584"/>
            <a:ext cx="1327838" cy="845549"/>
            <a:chOff x="1773079" y="2556715"/>
            <a:chExt cx="1327838" cy="760501"/>
          </a:xfrm>
        </p:grpSpPr>
        <p:sp>
          <p:nvSpPr>
            <p:cNvPr id="54" name="Arrow: Right 53">
              <a:extLst>
                <a:ext uri="{FF2B5EF4-FFF2-40B4-BE49-F238E27FC236}">
                  <a16:creationId xmlns:a16="http://schemas.microsoft.com/office/drawing/2014/main" id="{C1CFA9DF-8852-43F1-94BF-C24B70B3B9E6}"/>
                </a:ext>
              </a:extLst>
            </p:cNvPr>
            <p:cNvSpPr/>
            <p:nvPr/>
          </p:nvSpPr>
          <p:spPr>
            <a:xfrm>
              <a:off x="1773079" y="3168650"/>
              <a:ext cx="1327838" cy="148566"/>
            </a:xfrm>
            <a:prstGeom prst="rightArrow">
              <a:avLst/>
            </a:prstGeom>
            <a:gradFill flip="none" rotWithShape="1">
              <a:gsLst>
                <a:gs pos="0">
                  <a:srgbClr val="F06521">
                    <a:shade val="30000"/>
                    <a:satMod val="115000"/>
                  </a:srgbClr>
                </a:gs>
                <a:gs pos="50000">
                  <a:srgbClr val="F06521">
                    <a:shade val="67500"/>
                    <a:satMod val="115000"/>
                  </a:srgbClr>
                </a:gs>
                <a:gs pos="100000">
                  <a:srgbClr val="F0652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273FB0F-45BA-4BA6-BAB5-49E1450218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09089" y="2556715"/>
              <a:ext cx="0" cy="684085"/>
            </a:xfrm>
            <a:prstGeom prst="line">
              <a:avLst/>
            </a:prstGeom>
            <a:ln w="76200">
              <a:solidFill>
                <a:srgbClr val="F065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C8E93C7-D1CB-4E0B-9122-48EC7052553C}"/>
              </a:ext>
            </a:extLst>
          </p:cNvPr>
          <p:cNvGrpSpPr/>
          <p:nvPr/>
        </p:nvGrpSpPr>
        <p:grpSpPr>
          <a:xfrm>
            <a:off x="1773079" y="2277582"/>
            <a:ext cx="1327838" cy="760501"/>
            <a:chOff x="1773079" y="2556715"/>
            <a:chExt cx="1327838" cy="760501"/>
          </a:xfrm>
        </p:grpSpPr>
        <p:sp>
          <p:nvSpPr>
            <p:cNvPr id="42" name="Arrow: Right 41">
              <a:extLst>
                <a:ext uri="{FF2B5EF4-FFF2-40B4-BE49-F238E27FC236}">
                  <a16:creationId xmlns:a16="http://schemas.microsoft.com/office/drawing/2014/main" id="{C8B8FC8A-6505-42DC-9735-DCAAB42A319E}"/>
                </a:ext>
              </a:extLst>
            </p:cNvPr>
            <p:cNvSpPr/>
            <p:nvPr/>
          </p:nvSpPr>
          <p:spPr>
            <a:xfrm>
              <a:off x="1773079" y="3168650"/>
              <a:ext cx="1327838" cy="148566"/>
            </a:xfrm>
            <a:prstGeom prst="rightArrow">
              <a:avLst/>
            </a:prstGeom>
            <a:gradFill flip="none" rotWithShape="1">
              <a:gsLst>
                <a:gs pos="0">
                  <a:srgbClr val="F06521">
                    <a:shade val="30000"/>
                    <a:satMod val="115000"/>
                  </a:srgbClr>
                </a:gs>
                <a:gs pos="50000">
                  <a:srgbClr val="F06521">
                    <a:shade val="67500"/>
                    <a:satMod val="115000"/>
                  </a:srgbClr>
                </a:gs>
                <a:gs pos="100000">
                  <a:srgbClr val="F0652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03CB6BF-958A-4E33-90E3-741C3FC39B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09089" y="2556715"/>
              <a:ext cx="0" cy="684085"/>
            </a:xfrm>
            <a:prstGeom prst="line">
              <a:avLst/>
            </a:prstGeom>
            <a:ln w="76200">
              <a:solidFill>
                <a:srgbClr val="F065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470DBF-4E05-4752-8A13-6EE96732E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C19E06C-5F63-4446-B344-A47843120E0B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68126"/>
            <a:ext cx="12191995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Mass and Energy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B90C4-5892-4525-AC59-D53F7C2B9AAF}"/>
              </a:ext>
            </a:extLst>
          </p:cNvPr>
          <p:cNvSpPr txBox="1"/>
          <p:nvPr/>
        </p:nvSpPr>
        <p:spPr>
          <a:xfrm>
            <a:off x="78517" y="816171"/>
            <a:ext cx="35405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Feedstock = 0.24 MDG of Liquid Biosolids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Mass Flowrate = 1000 tons/day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Solids Content = 2%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Heat value = 7000 Btu/LB (dry basis)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Ash Content = 25%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Volatile Solids = 60-70%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348FFA-827F-4E9B-83AC-04B6140376AF}"/>
              </a:ext>
            </a:extLst>
          </p:cNvPr>
          <p:cNvSpPr txBox="1"/>
          <p:nvPr/>
        </p:nvSpPr>
        <p:spPr>
          <a:xfrm>
            <a:off x="5556046" y="780697"/>
            <a:ext cx="603905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Mass Reduction</a:t>
            </a:r>
          </a:p>
          <a:p>
            <a:pPr algn="ctr"/>
            <a:r>
              <a:rPr lang="en-US" sz="1600" dirty="0"/>
              <a:t>Compared to Liquid Biosolids</a:t>
            </a:r>
          </a:p>
          <a:p>
            <a:pPr algn="ctr"/>
            <a:r>
              <a:rPr lang="en-US" sz="1600" dirty="0"/>
              <a:t>{(1000 </a:t>
            </a:r>
            <a:r>
              <a:rPr lang="en-US" sz="1600" dirty="0" err="1"/>
              <a:t>tpd</a:t>
            </a:r>
            <a:r>
              <a:rPr lang="en-US" sz="1600" dirty="0"/>
              <a:t> – 5 </a:t>
            </a:r>
            <a:r>
              <a:rPr lang="en-US" sz="1600" dirty="0" err="1"/>
              <a:t>tpd</a:t>
            </a:r>
            <a:r>
              <a:rPr lang="en-US" sz="1600" dirty="0"/>
              <a:t>)/1000 </a:t>
            </a:r>
            <a:r>
              <a:rPr lang="en-US" sz="1600" dirty="0" err="1"/>
              <a:t>tpd</a:t>
            </a:r>
            <a:r>
              <a:rPr lang="en-US" sz="1600" dirty="0"/>
              <a:t>} * 100% = 99.5% Reduction</a:t>
            </a:r>
          </a:p>
          <a:p>
            <a:pPr algn="ctr"/>
            <a:endParaRPr lang="en-US" sz="1600" dirty="0"/>
          </a:p>
          <a:p>
            <a:pPr algn="ctr"/>
            <a:r>
              <a:rPr lang="en-US" sz="1600" dirty="0"/>
              <a:t>Compared to Dewatered Biosolids at 16%</a:t>
            </a:r>
          </a:p>
          <a:p>
            <a:pPr algn="ctr"/>
            <a:r>
              <a:rPr lang="en-US" sz="1600" dirty="0"/>
              <a:t>{(80 tpd-5tpd}/125 </a:t>
            </a:r>
            <a:r>
              <a:rPr lang="en-US" sz="1600" dirty="0" err="1"/>
              <a:t>tpd</a:t>
            </a:r>
            <a:r>
              <a:rPr lang="en-US" sz="1600" dirty="0"/>
              <a:t>}* 100% = 93% Reduction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74559D-B9B5-4FFB-BE13-C04875FDC103}"/>
              </a:ext>
            </a:extLst>
          </p:cNvPr>
          <p:cNvSpPr txBox="1"/>
          <p:nvPr/>
        </p:nvSpPr>
        <p:spPr>
          <a:xfrm>
            <a:off x="-141946" y="5737723"/>
            <a:ext cx="469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*Energy value dependent on fuel quantity and quality</a:t>
            </a:r>
          </a:p>
          <a:p>
            <a:pPr algn="ctr"/>
            <a:r>
              <a:rPr lang="en-US" sz="1200" dirty="0"/>
              <a:t>(i.e. volatile solids, ash content, calorific value)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48BC2FC-D11C-48AF-B269-7FDD81FDB966}"/>
              </a:ext>
            </a:extLst>
          </p:cNvPr>
          <p:cNvGrpSpPr/>
          <p:nvPr/>
        </p:nvGrpSpPr>
        <p:grpSpPr>
          <a:xfrm>
            <a:off x="7341610" y="4675517"/>
            <a:ext cx="1482806" cy="789168"/>
            <a:chOff x="10187909" y="3580141"/>
            <a:chExt cx="1482806" cy="789168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5D5A6A24-41C2-437B-94BF-DD73010F691C}"/>
                </a:ext>
              </a:extLst>
            </p:cNvPr>
            <p:cNvSpPr/>
            <p:nvPr/>
          </p:nvSpPr>
          <p:spPr>
            <a:xfrm>
              <a:off x="10195792" y="3580141"/>
              <a:ext cx="1474923" cy="789168"/>
            </a:xfrm>
            <a:prstGeom prst="roundRect">
              <a:avLst/>
            </a:prstGeom>
            <a:gradFill flip="none" rotWithShape="1">
              <a:gsLst>
                <a:gs pos="0">
                  <a:srgbClr val="F06521">
                    <a:shade val="30000"/>
                    <a:satMod val="115000"/>
                  </a:srgbClr>
                </a:gs>
                <a:gs pos="50000">
                  <a:srgbClr val="F06521">
                    <a:shade val="67500"/>
                    <a:satMod val="115000"/>
                  </a:srgbClr>
                </a:gs>
                <a:gs pos="100000">
                  <a:srgbClr val="F06521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8EB5D00-27FA-4F3B-8096-02A2041AC581}"/>
                </a:ext>
              </a:extLst>
            </p:cNvPr>
            <p:cNvSpPr txBox="1"/>
            <p:nvPr/>
          </p:nvSpPr>
          <p:spPr>
            <a:xfrm>
              <a:off x="10187909" y="3836225"/>
              <a:ext cx="14749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GASIFICATION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D4B71F8-4380-4A25-838A-4AF523B5574E}"/>
              </a:ext>
            </a:extLst>
          </p:cNvPr>
          <p:cNvGrpSpPr/>
          <p:nvPr/>
        </p:nvGrpSpPr>
        <p:grpSpPr>
          <a:xfrm>
            <a:off x="5316094" y="3665626"/>
            <a:ext cx="1482806" cy="723066"/>
            <a:chOff x="8580753" y="1475943"/>
            <a:chExt cx="1482806" cy="723066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A642E5A3-826D-4A4C-966E-24B4970041D5}"/>
                </a:ext>
              </a:extLst>
            </p:cNvPr>
            <p:cNvSpPr/>
            <p:nvPr/>
          </p:nvSpPr>
          <p:spPr>
            <a:xfrm>
              <a:off x="8580753" y="1475943"/>
              <a:ext cx="1474923" cy="723066"/>
            </a:xfrm>
            <a:prstGeom prst="round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C83CB9D-361E-4A0E-AD6A-4FC3536B1382}"/>
                </a:ext>
              </a:extLst>
            </p:cNvPr>
            <p:cNvSpPr txBox="1"/>
            <p:nvPr/>
          </p:nvSpPr>
          <p:spPr>
            <a:xfrm>
              <a:off x="8588636" y="1702451"/>
              <a:ext cx="14749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DRYING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395F9F9-9675-4A5E-8FA6-CFA7178C9F36}"/>
              </a:ext>
            </a:extLst>
          </p:cNvPr>
          <p:cNvSpPr/>
          <p:nvPr/>
        </p:nvSpPr>
        <p:spPr>
          <a:xfrm>
            <a:off x="59267" y="815996"/>
            <a:ext cx="3540582" cy="14544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C04F495-0E33-4667-B0A3-A84F9AB54DD6}"/>
              </a:ext>
            </a:extLst>
          </p:cNvPr>
          <p:cNvGrpSpPr/>
          <p:nvPr/>
        </p:nvGrpSpPr>
        <p:grpSpPr>
          <a:xfrm>
            <a:off x="3208155" y="2590749"/>
            <a:ext cx="1509794" cy="723066"/>
            <a:chOff x="10360473" y="1455903"/>
            <a:chExt cx="1509794" cy="723066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21D7B70B-6FF4-4D7D-BCBA-6B37CBA010D6}"/>
                </a:ext>
              </a:extLst>
            </p:cNvPr>
            <p:cNvSpPr/>
            <p:nvPr/>
          </p:nvSpPr>
          <p:spPr>
            <a:xfrm>
              <a:off x="10360473" y="1455903"/>
              <a:ext cx="1474923" cy="723066"/>
            </a:xfrm>
            <a:prstGeom prst="roundRect">
              <a:avLst/>
            </a:prstGeom>
            <a:gradFill flip="none" rotWithShape="1">
              <a:gsLst>
                <a:gs pos="0">
                  <a:srgbClr val="457BBE">
                    <a:shade val="30000"/>
                    <a:satMod val="115000"/>
                  </a:srgbClr>
                </a:gs>
                <a:gs pos="50000">
                  <a:srgbClr val="457BBE">
                    <a:shade val="67500"/>
                    <a:satMod val="115000"/>
                  </a:srgbClr>
                </a:gs>
                <a:gs pos="100000">
                  <a:srgbClr val="457BBE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457B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BD94CD4-149A-4560-AEB4-9DE06DF66A34}"/>
                </a:ext>
              </a:extLst>
            </p:cNvPr>
            <p:cNvSpPr txBox="1"/>
            <p:nvPr/>
          </p:nvSpPr>
          <p:spPr>
            <a:xfrm>
              <a:off x="10360473" y="1658412"/>
              <a:ext cx="15097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DE-WATERING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C596976-EA04-4157-A429-1CE661A089ED}"/>
              </a:ext>
            </a:extLst>
          </p:cNvPr>
          <p:cNvGrpSpPr/>
          <p:nvPr/>
        </p:nvGrpSpPr>
        <p:grpSpPr>
          <a:xfrm>
            <a:off x="8079071" y="5467551"/>
            <a:ext cx="1327838" cy="760501"/>
            <a:chOff x="1773079" y="2556715"/>
            <a:chExt cx="1327838" cy="760501"/>
          </a:xfrm>
        </p:grpSpPr>
        <p:sp>
          <p:nvSpPr>
            <p:cNvPr id="60" name="Arrow: Right 59">
              <a:extLst>
                <a:ext uri="{FF2B5EF4-FFF2-40B4-BE49-F238E27FC236}">
                  <a16:creationId xmlns:a16="http://schemas.microsoft.com/office/drawing/2014/main" id="{8AEFDA32-F901-46A5-8200-D2B9EEC1DE8F}"/>
                </a:ext>
              </a:extLst>
            </p:cNvPr>
            <p:cNvSpPr/>
            <p:nvPr/>
          </p:nvSpPr>
          <p:spPr>
            <a:xfrm>
              <a:off x="1773079" y="3168650"/>
              <a:ext cx="1327838" cy="148566"/>
            </a:xfrm>
            <a:prstGeom prst="rightArrow">
              <a:avLst/>
            </a:prstGeom>
            <a:gradFill flip="none" rotWithShape="1">
              <a:gsLst>
                <a:gs pos="0">
                  <a:srgbClr val="F06521">
                    <a:shade val="30000"/>
                    <a:satMod val="115000"/>
                  </a:srgbClr>
                </a:gs>
                <a:gs pos="50000">
                  <a:srgbClr val="F06521">
                    <a:shade val="67500"/>
                    <a:satMod val="115000"/>
                  </a:srgbClr>
                </a:gs>
                <a:gs pos="100000">
                  <a:srgbClr val="F0652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65E1E2A-07F5-4E2A-A142-1705201E2B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09089" y="2556715"/>
              <a:ext cx="0" cy="684085"/>
            </a:xfrm>
            <a:prstGeom prst="line">
              <a:avLst/>
            </a:prstGeom>
            <a:ln w="76200">
              <a:solidFill>
                <a:srgbClr val="F065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C98F296C-CB6B-4D8D-8607-377A85130808}"/>
              </a:ext>
            </a:extLst>
          </p:cNvPr>
          <p:cNvSpPr txBox="1"/>
          <p:nvPr/>
        </p:nvSpPr>
        <p:spPr>
          <a:xfrm>
            <a:off x="3954531" y="3475272"/>
            <a:ext cx="1205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80 tons/day</a:t>
            </a:r>
          </a:p>
          <a:p>
            <a:r>
              <a:rPr lang="en-US" sz="1400" b="1" dirty="0"/>
              <a:t>25% solids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BC78A7C-5823-4360-8BC2-DE316599C6F7}"/>
              </a:ext>
            </a:extLst>
          </p:cNvPr>
          <p:cNvSpPr txBox="1"/>
          <p:nvPr/>
        </p:nvSpPr>
        <p:spPr>
          <a:xfrm>
            <a:off x="6038247" y="4558282"/>
            <a:ext cx="1205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22 tons/day</a:t>
            </a:r>
          </a:p>
          <a:p>
            <a:r>
              <a:rPr lang="en-US" sz="1400" b="1" dirty="0"/>
              <a:t>90% solids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E6C1101-94F6-4EB1-8C01-8337BC939D2E}"/>
              </a:ext>
            </a:extLst>
          </p:cNvPr>
          <p:cNvSpPr txBox="1"/>
          <p:nvPr/>
        </p:nvSpPr>
        <p:spPr>
          <a:xfrm>
            <a:off x="7484430" y="3736882"/>
            <a:ext cx="1205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3 MW</a:t>
            </a:r>
          </a:p>
          <a:p>
            <a:pPr algn="ctr"/>
            <a:r>
              <a:rPr lang="en-US" sz="1600" b="1" dirty="0"/>
              <a:t>Energy</a:t>
            </a:r>
          </a:p>
          <a:p>
            <a:pPr algn="ctr"/>
            <a:r>
              <a:rPr lang="en-US" sz="1600" b="1" dirty="0"/>
              <a:t>Produced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8597EFA-6B9F-4390-8671-C3D2B4A784E7}"/>
              </a:ext>
            </a:extLst>
          </p:cNvPr>
          <p:cNvSpPr txBox="1"/>
          <p:nvPr/>
        </p:nvSpPr>
        <p:spPr>
          <a:xfrm>
            <a:off x="9442919" y="5737723"/>
            <a:ext cx="1205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Biochar = 5 tons/day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F0EB0DB-D403-4E53-9E75-B02E23B4AA03}"/>
              </a:ext>
            </a:extLst>
          </p:cNvPr>
          <p:cNvCxnSpPr/>
          <p:nvPr/>
        </p:nvCxnSpPr>
        <p:spPr>
          <a:xfrm flipV="1">
            <a:off x="8079071" y="2911719"/>
            <a:ext cx="0" cy="75846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9DC51CE2-F4C5-4380-8E60-7BCC298F60D0}"/>
              </a:ext>
            </a:extLst>
          </p:cNvPr>
          <p:cNvCxnSpPr/>
          <p:nvPr/>
        </p:nvCxnSpPr>
        <p:spPr>
          <a:xfrm>
            <a:off x="6013772" y="2889517"/>
            <a:ext cx="0" cy="662205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F8F181B-7EF3-4364-840C-27A4B1687977}"/>
              </a:ext>
            </a:extLst>
          </p:cNvPr>
          <p:cNvCxnSpPr>
            <a:cxnSpLocks/>
          </p:cNvCxnSpPr>
          <p:nvPr/>
        </p:nvCxnSpPr>
        <p:spPr>
          <a:xfrm>
            <a:off x="6013772" y="2888574"/>
            <a:ext cx="3955728" cy="9102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1930B7BA-EBFE-479A-8A7D-792E55FD70AA}"/>
              </a:ext>
            </a:extLst>
          </p:cNvPr>
          <p:cNvSpPr txBox="1"/>
          <p:nvPr/>
        </p:nvSpPr>
        <p:spPr>
          <a:xfrm>
            <a:off x="6065810" y="2947832"/>
            <a:ext cx="1942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Recycled Energy</a:t>
            </a:r>
          </a:p>
          <a:p>
            <a:pPr algn="ctr"/>
            <a:r>
              <a:rPr lang="en-US" sz="1400" b="1" dirty="0"/>
              <a:t>1.9 MW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AA8C9FF-14B4-4CFE-9DFD-09AF3D732165}"/>
              </a:ext>
            </a:extLst>
          </p:cNvPr>
          <p:cNvSpPr txBox="1"/>
          <p:nvPr/>
        </p:nvSpPr>
        <p:spPr>
          <a:xfrm>
            <a:off x="9102310" y="2917344"/>
            <a:ext cx="19424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Available Energy</a:t>
            </a:r>
          </a:p>
          <a:p>
            <a:pPr algn="ctr"/>
            <a:r>
              <a:rPr lang="en-US" sz="1400" b="1" dirty="0"/>
              <a:t>1.1 MW</a:t>
            </a:r>
          </a:p>
          <a:p>
            <a:pPr algn="ctr"/>
            <a:r>
              <a:rPr lang="en-US" sz="1400" b="1" dirty="0"/>
              <a:t>(Low Grade)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04E9A2-5961-4823-88E2-ADE3FF28207E}"/>
              </a:ext>
            </a:extLst>
          </p:cNvPr>
          <p:cNvSpPr txBox="1"/>
          <p:nvPr/>
        </p:nvSpPr>
        <p:spPr>
          <a:xfrm>
            <a:off x="3954531" y="4285397"/>
            <a:ext cx="1281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4 truck loads</a:t>
            </a:r>
          </a:p>
        </p:txBody>
      </p:sp>
    </p:spTree>
    <p:extLst>
      <p:ext uri="{BB962C8B-B14F-4D97-AF65-F5344CB8AC3E}">
        <p14:creationId xmlns:p14="http://schemas.microsoft.com/office/powerpoint/2010/main" val="2346829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1D5F20-EA1D-4E6D-AC4C-D08F88EFE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6E0C31-1053-4693-986A-6DF6FC87B6A8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68126"/>
            <a:ext cx="12191995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Gasification Process Flow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6A45BDC-CF28-42C4-BCAB-E25CCF40F4E5}"/>
              </a:ext>
            </a:extLst>
          </p:cNvPr>
          <p:cNvGrpSpPr/>
          <p:nvPr/>
        </p:nvGrpSpPr>
        <p:grpSpPr>
          <a:xfrm>
            <a:off x="2277657" y="1765208"/>
            <a:ext cx="7076292" cy="3784148"/>
            <a:chOff x="2472390" y="2792782"/>
            <a:chExt cx="7076292" cy="3784148"/>
          </a:xfrm>
        </p:grpSpPr>
        <p:sp>
          <p:nvSpPr>
            <p:cNvPr id="39" name="Arrow: Right 38">
              <a:extLst>
                <a:ext uri="{FF2B5EF4-FFF2-40B4-BE49-F238E27FC236}">
                  <a16:creationId xmlns:a16="http://schemas.microsoft.com/office/drawing/2014/main" id="{6DC6CE3F-CD7E-4D7D-B8EA-C58CAD9E50B6}"/>
                </a:ext>
              </a:extLst>
            </p:cNvPr>
            <p:cNvSpPr/>
            <p:nvPr/>
          </p:nvSpPr>
          <p:spPr>
            <a:xfrm rot="5400000">
              <a:off x="6193717" y="5403465"/>
              <a:ext cx="264466" cy="144970"/>
            </a:xfrm>
            <a:prstGeom prst="rightArrow">
              <a:avLst/>
            </a:prstGeom>
            <a:gradFill flip="none" rotWithShape="1">
              <a:gsLst>
                <a:gs pos="0">
                  <a:srgbClr val="F06521">
                    <a:shade val="30000"/>
                    <a:satMod val="115000"/>
                  </a:srgbClr>
                </a:gs>
                <a:gs pos="50000">
                  <a:srgbClr val="F06521">
                    <a:shade val="67500"/>
                    <a:satMod val="115000"/>
                  </a:srgbClr>
                </a:gs>
                <a:gs pos="100000">
                  <a:srgbClr val="F0652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Arrow: Right 39">
              <a:extLst>
                <a:ext uri="{FF2B5EF4-FFF2-40B4-BE49-F238E27FC236}">
                  <a16:creationId xmlns:a16="http://schemas.microsoft.com/office/drawing/2014/main" id="{F8B64E95-3A09-4DFB-BE6C-C44BADD63F18}"/>
                </a:ext>
              </a:extLst>
            </p:cNvPr>
            <p:cNvSpPr/>
            <p:nvPr/>
          </p:nvSpPr>
          <p:spPr>
            <a:xfrm>
              <a:off x="2872465" y="3718009"/>
              <a:ext cx="818236" cy="172009"/>
            </a:xfrm>
            <a:prstGeom prst="rightArrow">
              <a:avLst/>
            </a:prstGeom>
            <a:gradFill flip="none" rotWithShape="1">
              <a:gsLst>
                <a:gs pos="0">
                  <a:srgbClr val="F06521">
                    <a:shade val="30000"/>
                    <a:satMod val="115000"/>
                  </a:srgbClr>
                </a:gs>
                <a:gs pos="50000">
                  <a:srgbClr val="F06521">
                    <a:shade val="67500"/>
                    <a:satMod val="115000"/>
                  </a:srgbClr>
                </a:gs>
                <a:gs pos="100000">
                  <a:srgbClr val="F0652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94394FA-88F9-4060-83EB-F5CBEC38B5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10592" y="3366219"/>
              <a:ext cx="0" cy="445953"/>
            </a:xfrm>
            <a:prstGeom prst="line">
              <a:avLst/>
            </a:prstGeom>
            <a:ln w="76200">
              <a:solidFill>
                <a:srgbClr val="F065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Arrow: Right 41">
              <a:extLst>
                <a:ext uri="{FF2B5EF4-FFF2-40B4-BE49-F238E27FC236}">
                  <a16:creationId xmlns:a16="http://schemas.microsoft.com/office/drawing/2014/main" id="{0AE4C83F-9F48-4CC3-963B-0220F3857150}"/>
                </a:ext>
              </a:extLst>
            </p:cNvPr>
            <p:cNvSpPr/>
            <p:nvPr/>
          </p:nvSpPr>
          <p:spPr>
            <a:xfrm rot="5400000">
              <a:off x="6059151" y="4221485"/>
              <a:ext cx="526943" cy="151625"/>
            </a:xfrm>
            <a:prstGeom prst="rightArrow">
              <a:avLst/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Arrow: Right 42">
              <a:extLst>
                <a:ext uri="{FF2B5EF4-FFF2-40B4-BE49-F238E27FC236}">
                  <a16:creationId xmlns:a16="http://schemas.microsoft.com/office/drawing/2014/main" id="{DA83A8B5-2E32-45B7-B6A7-DCE3F2BE9CCB}"/>
                </a:ext>
              </a:extLst>
            </p:cNvPr>
            <p:cNvSpPr/>
            <p:nvPr/>
          </p:nvSpPr>
          <p:spPr>
            <a:xfrm rot="5400000">
              <a:off x="4373398" y="4462348"/>
              <a:ext cx="264466" cy="144970"/>
            </a:xfrm>
            <a:prstGeom prst="rightArrow">
              <a:avLst/>
            </a:prstGeom>
            <a:gradFill flip="none" rotWithShape="1">
              <a:gsLst>
                <a:gs pos="0">
                  <a:srgbClr val="F06521">
                    <a:shade val="30000"/>
                    <a:satMod val="115000"/>
                  </a:srgbClr>
                </a:gs>
                <a:gs pos="50000">
                  <a:srgbClr val="F06521">
                    <a:shade val="67500"/>
                    <a:satMod val="115000"/>
                  </a:srgbClr>
                </a:gs>
                <a:gs pos="100000">
                  <a:srgbClr val="F0652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91B2EFC1-9597-4463-861C-7B7AB455B98F}"/>
                </a:ext>
              </a:extLst>
            </p:cNvPr>
            <p:cNvSpPr/>
            <p:nvPr/>
          </p:nvSpPr>
          <p:spPr>
            <a:xfrm>
              <a:off x="2484390" y="2792782"/>
              <a:ext cx="790414" cy="573437"/>
            </a:xfrm>
            <a:prstGeom prst="roundRect">
              <a:avLst/>
            </a:prstGeom>
            <a:gradFill flip="none" rotWithShape="1">
              <a:gsLst>
                <a:gs pos="0">
                  <a:srgbClr val="44B648">
                    <a:shade val="30000"/>
                    <a:satMod val="115000"/>
                  </a:srgbClr>
                </a:gs>
                <a:gs pos="50000">
                  <a:srgbClr val="44B648">
                    <a:shade val="67500"/>
                    <a:satMod val="115000"/>
                  </a:srgbClr>
                </a:gs>
                <a:gs pos="100000">
                  <a:srgbClr val="44B648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06E8A9D-FF24-4ABE-B3C7-C6F234568DA5}"/>
                </a:ext>
              </a:extLst>
            </p:cNvPr>
            <p:cNvSpPr txBox="1"/>
            <p:nvPr/>
          </p:nvSpPr>
          <p:spPr>
            <a:xfrm>
              <a:off x="2472390" y="2911379"/>
              <a:ext cx="8613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Feedstock</a:t>
              </a:r>
              <a:endParaRPr lang="en-US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86D9A651-9357-4D2E-8249-7376BC8CAD80}"/>
                </a:ext>
              </a:extLst>
            </p:cNvPr>
            <p:cNvSpPr/>
            <p:nvPr/>
          </p:nvSpPr>
          <p:spPr>
            <a:xfrm>
              <a:off x="3768170" y="3299053"/>
              <a:ext cx="1474923" cy="1106495"/>
            </a:xfrm>
            <a:prstGeom prst="roundRect">
              <a:avLst/>
            </a:prstGeom>
            <a:gradFill flip="none" rotWithShape="1">
              <a:gsLst>
                <a:gs pos="0">
                  <a:srgbClr val="F06521">
                    <a:shade val="30000"/>
                    <a:satMod val="115000"/>
                  </a:srgbClr>
                </a:gs>
                <a:gs pos="50000">
                  <a:srgbClr val="F06521">
                    <a:shade val="67500"/>
                    <a:satMod val="115000"/>
                  </a:srgbClr>
                </a:gs>
                <a:gs pos="100000">
                  <a:srgbClr val="F06521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35D2431-8A5D-4605-8462-B29B7EE71083}"/>
                </a:ext>
              </a:extLst>
            </p:cNvPr>
            <p:cNvSpPr txBox="1"/>
            <p:nvPr/>
          </p:nvSpPr>
          <p:spPr>
            <a:xfrm>
              <a:off x="3759774" y="3310712"/>
              <a:ext cx="14749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GASIFIER</a:t>
              </a:r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F92DAC8D-85CB-4D66-B968-F62EFFB17D63}"/>
                </a:ext>
              </a:extLst>
            </p:cNvPr>
            <p:cNvSpPr/>
            <p:nvPr/>
          </p:nvSpPr>
          <p:spPr>
            <a:xfrm>
              <a:off x="5547890" y="3319093"/>
              <a:ext cx="1474923" cy="723066"/>
            </a:xfrm>
            <a:prstGeom prst="round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35BF595-6CF0-4B76-9741-88C8E018619A}"/>
                </a:ext>
              </a:extLst>
            </p:cNvPr>
            <p:cNvSpPr txBox="1"/>
            <p:nvPr/>
          </p:nvSpPr>
          <p:spPr>
            <a:xfrm>
              <a:off x="5564682" y="3402099"/>
              <a:ext cx="14749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ENERGY RECOVERY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Heat Exchanger</a:t>
              </a:r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5A5661C6-3C66-4D49-93EE-AB4D7C579C5A}"/>
                </a:ext>
              </a:extLst>
            </p:cNvPr>
            <p:cNvSpPr/>
            <p:nvPr/>
          </p:nvSpPr>
          <p:spPr>
            <a:xfrm>
              <a:off x="7327610" y="3299053"/>
              <a:ext cx="1474923" cy="723066"/>
            </a:xfrm>
            <a:prstGeom prst="roundRect">
              <a:avLst/>
            </a:prstGeom>
            <a:gradFill flip="none" rotWithShape="1">
              <a:gsLst>
                <a:gs pos="0">
                  <a:srgbClr val="457BBE">
                    <a:shade val="30000"/>
                    <a:satMod val="115000"/>
                  </a:srgbClr>
                </a:gs>
                <a:gs pos="50000">
                  <a:srgbClr val="457BBE">
                    <a:shade val="67500"/>
                    <a:satMod val="115000"/>
                  </a:srgbClr>
                </a:gs>
                <a:gs pos="100000">
                  <a:srgbClr val="457BBE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457B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15E4F4E-3947-43BA-9652-BD7F0B55B417}"/>
                </a:ext>
              </a:extLst>
            </p:cNvPr>
            <p:cNvSpPr txBox="1"/>
            <p:nvPr/>
          </p:nvSpPr>
          <p:spPr>
            <a:xfrm>
              <a:off x="7344402" y="3257224"/>
              <a:ext cx="15097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EMISSIONS CONTROL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Air Emissions Equipment</a:t>
              </a:r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E618D1D9-9CB7-4744-A823-6FD76F137F15}"/>
                </a:ext>
              </a:extLst>
            </p:cNvPr>
            <p:cNvSpPr/>
            <p:nvPr/>
          </p:nvSpPr>
          <p:spPr>
            <a:xfrm>
              <a:off x="5564682" y="4606689"/>
              <a:ext cx="1474923" cy="744045"/>
            </a:xfrm>
            <a:prstGeom prst="roundRect">
              <a:avLst/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06E11D8-70B9-4649-9093-CB1BAFB63DEA}"/>
                </a:ext>
              </a:extLst>
            </p:cNvPr>
            <p:cNvSpPr txBox="1"/>
            <p:nvPr/>
          </p:nvSpPr>
          <p:spPr>
            <a:xfrm>
              <a:off x="5580368" y="4655545"/>
              <a:ext cx="14749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Electrical Generation to Grid (ORC)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ED2405A-8809-4A03-BF91-F2B896C52514}"/>
                </a:ext>
              </a:extLst>
            </p:cNvPr>
            <p:cNvSpPr txBox="1"/>
            <p:nvPr/>
          </p:nvSpPr>
          <p:spPr>
            <a:xfrm>
              <a:off x="3876337" y="3536900"/>
              <a:ext cx="132059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b="1" dirty="0">
                  <a:solidFill>
                    <a:schemeClr val="bg1"/>
                  </a:solidFill>
                </a:rPr>
                <a:t>Feed System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b="1" dirty="0">
                  <a:solidFill>
                    <a:schemeClr val="bg1"/>
                  </a:solidFill>
                </a:rPr>
                <a:t>Gasifier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b="1" dirty="0">
                  <a:solidFill>
                    <a:schemeClr val="bg1"/>
                  </a:solidFill>
                </a:rPr>
                <a:t>Cyclone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b="1" dirty="0">
                  <a:solidFill>
                    <a:schemeClr val="bg1"/>
                  </a:solidFill>
                </a:rPr>
                <a:t>Process Heater</a:t>
              </a:r>
            </a:p>
          </p:txBody>
        </p:sp>
        <p:sp>
          <p:nvSpPr>
            <p:cNvPr id="65" name="Arrow: Right 64">
              <a:extLst>
                <a:ext uri="{FF2B5EF4-FFF2-40B4-BE49-F238E27FC236}">
                  <a16:creationId xmlns:a16="http://schemas.microsoft.com/office/drawing/2014/main" id="{1FDF8258-F838-4A94-AA33-90E09F6B9CE1}"/>
                </a:ext>
              </a:extLst>
            </p:cNvPr>
            <p:cNvSpPr/>
            <p:nvPr/>
          </p:nvSpPr>
          <p:spPr>
            <a:xfrm>
              <a:off x="5250360" y="3715601"/>
              <a:ext cx="264466" cy="144970"/>
            </a:xfrm>
            <a:prstGeom prst="rightArrow">
              <a:avLst/>
            </a:prstGeom>
            <a:gradFill flip="none" rotWithShape="1">
              <a:gsLst>
                <a:gs pos="0">
                  <a:srgbClr val="F06521">
                    <a:shade val="30000"/>
                    <a:satMod val="115000"/>
                  </a:srgbClr>
                </a:gs>
                <a:gs pos="50000">
                  <a:srgbClr val="F06521">
                    <a:shade val="67500"/>
                    <a:satMod val="115000"/>
                  </a:srgbClr>
                </a:gs>
                <a:gs pos="100000">
                  <a:srgbClr val="F0652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Arrow: Right 65">
              <a:extLst>
                <a:ext uri="{FF2B5EF4-FFF2-40B4-BE49-F238E27FC236}">
                  <a16:creationId xmlns:a16="http://schemas.microsoft.com/office/drawing/2014/main" id="{2B50C3F0-3C63-4290-8532-B283C2AA70D0}"/>
                </a:ext>
              </a:extLst>
            </p:cNvPr>
            <p:cNvSpPr/>
            <p:nvPr/>
          </p:nvSpPr>
          <p:spPr>
            <a:xfrm>
              <a:off x="7030696" y="3706076"/>
              <a:ext cx="264466" cy="144970"/>
            </a:xfrm>
            <a:prstGeom prst="rightArrow">
              <a:avLst/>
            </a:prstGeom>
            <a:gradFill flip="none" rotWithShape="1">
              <a:gsLst>
                <a:gs pos="0">
                  <a:srgbClr val="F06521">
                    <a:shade val="30000"/>
                    <a:satMod val="115000"/>
                  </a:srgbClr>
                </a:gs>
                <a:gs pos="50000">
                  <a:srgbClr val="F06521">
                    <a:shade val="67500"/>
                    <a:satMod val="115000"/>
                  </a:srgbClr>
                </a:gs>
                <a:gs pos="100000">
                  <a:srgbClr val="F0652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459CA81B-A50A-4306-9F96-EC6FA8228F3B}"/>
                </a:ext>
              </a:extLst>
            </p:cNvPr>
            <p:cNvSpPr/>
            <p:nvPr/>
          </p:nvSpPr>
          <p:spPr>
            <a:xfrm>
              <a:off x="4103649" y="4724106"/>
              <a:ext cx="790414" cy="573437"/>
            </a:xfrm>
            <a:prstGeom prst="roundRect">
              <a:avLst/>
            </a:prstGeom>
            <a:gradFill flip="none" rotWithShape="1">
              <a:gsLst>
                <a:gs pos="0">
                  <a:schemeClr val="bg2">
                    <a:lumMod val="50000"/>
                    <a:shade val="30000"/>
                    <a:satMod val="115000"/>
                  </a:schemeClr>
                </a:gs>
                <a:gs pos="50000">
                  <a:schemeClr val="bg2">
                    <a:lumMod val="50000"/>
                    <a:shade val="67500"/>
                    <a:satMod val="115000"/>
                  </a:schemeClr>
                </a:gs>
                <a:gs pos="100000">
                  <a:schemeClr val="bg2">
                    <a:lumMod val="5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C099276-B309-4BCC-B1B5-F074FC91437E}"/>
                </a:ext>
              </a:extLst>
            </p:cNvPr>
            <p:cNvSpPr txBox="1"/>
            <p:nvPr/>
          </p:nvSpPr>
          <p:spPr>
            <a:xfrm>
              <a:off x="4091625" y="4783798"/>
              <a:ext cx="79638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Char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(10-15%)</a:t>
              </a:r>
            </a:p>
          </p:txBody>
        </p:sp>
        <p:sp>
          <p:nvSpPr>
            <p:cNvPr id="69" name="Arrow: Right 68">
              <a:extLst>
                <a:ext uri="{FF2B5EF4-FFF2-40B4-BE49-F238E27FC236}">
                  <a16:creationId xmlns:a16="http://schemas.microsoft.com/office/drawing/2014/main" id="{B1B4DA05-FD75-4E32-B562-023C38E5D56E}"/>
                </a:ext>
              </a:extLst>
            </p:cNvPr>
            <p:cNvSpPr/>
            <p:nvPr/>
          </p:nvSpPr>
          <p:spPr>
            <a:xfrm>
              <a:off x="8835541" y="3704477"/>
              <a:ext cx="264466" cy="144970"/>
            </a:xfrm>
            <a:prstGeom prst="rightArrow">
              <a:avLst/>
            </a:prstGeom>
            <a:gradFill flip="none" rotWithShape="1">
              <a:gsLst>
                <a:gs pos="0">
                  <a:srgbClr val="F06521">
                    <a:shade val="30000"/>
                    <a:satMod val="115000"/>
                  </a:srgbClr>
                </a:gs>
                <a:gs pos="50000">
                  <a:srgbClr val="F06521">
                    <a:shade val="67500"/>
                    <a:satMod val="115000"/>
                  </a:srgbClr>
                </a:gs>
                <a:gs pos="100000">
                  <a:srgbClr val="F0652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0" name="Picture 4" descr="Related image">
              <a:extLst>
                <a:ext uri="{FF2B5EF4-FFF2-40B4-BE49-F238E27FC236}">
                  <a16:creationId xmlns:a16="http://schemas.microsoft.com/office/drawing/2014/main" id="{2B5446AB-C468-4FEF-B58E-FAD4F7D0B0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36" t="26430" r="2595"/>
            <a:stretch/>
          </p:blipFill>
          <p:spPr bwMode="auto">
            <a:xfrm>
              <a:off x="9109632" y="2911379"/>
              <a:ext cx="439050" cy="1098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143BA986-B2B1-4D6B-87E4-2A1A384C03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100"/>
            <a:stretch/>
          </p:blipFill>
          <p:spPr>
            <a:xfrm>
              <a:off x="5584870" y="5652730"/>
              <a:ext cx="1434545" cy="92420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2497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859DA1-31C9-4EDC-8E14-8BC1C93A0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CE829F-8F9D-478D-8D98-6C7D6DB577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39551"/>
            <a:ext cx="12192000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Regulatory Review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CD9BC-3665-4A16-A68F-D5AFF74EFC03}"/>
              </a:ext>
            </a:extLst>
          </p:cNvPr>
          <p:cNvSpPr txBox="1"/>
          <p:nvPr/>
        </p:nvSpPr>
        <p:spPr>
          <a:xfrm>
            <a:off x="234461" y="900055"/>
            <a:ext cx="1172307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California SB 1383- How does it apply to biosolids?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According to </a:t>
            </a:r>
            <a:r>
              <a:rPr lang="en-US" dirty="0" err="1"/>
              <a:t>CalRecycle</a:t>
            </a:r>
            <a:r>
              <a:rPr lang="en-US" dirty="0"/>
              <a:t> and the California Air Resource Board biosolids are considered organic waste for SB 1383 (SLCP Organics presentation by </a:t>
            </a:r>
            <a:r>
              <a:rPr lang="en-US" dirty="0" err="1"/>
              <a:t>CalRecycle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of organic waste as Alternative Daily Cover (ADC) at a landfill creates methane and constitutes disposal.  (per </a:t>
            </a:r>
            <a:r>
              <a:rPr lang="en-US" dirty="0" err="1"/>
              <a:t>CalRecycle</a:t>
            </a:r>
            <a:r>
              <a:rPr lang="en-US" dirty="0"/>
              <a:t>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 estimated 70% of biosolids are still being land applied in California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CalRecycle</a:t>
            </a:r>
            <a:r>
              <a:rPr lang="en-US" dirty="0"/>
              <a:t> recognized there is not adequate recovery/conversion facilities to meet 2025 diversion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Sec.2 39730.5 (a) C allows for “Potential for new innovation in technology, energy, &amp; resource management practices”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552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859DA1-31C9-4EDC-8E14-8BC1C93A0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CE829F-8F9D-478D-8D98-6C7D6DB577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39551"/>
            <a:ext cx="12192000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Regulatory Review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CD9BC-3665-4A16-A68F-D5AFF74EFC03}"/>
              </a:ext>
            </a:extLst>
          </p:cNvPr>
          <p:cNvSpPr txBox="1"/>
          <p:nvPr/>
        </p:nvSpPr>
        <p:spPr>
          <a:xfrm>
            <a:off x="234461" y="900055"/>
            <a:ext cx="1172307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Aries Clean Energy has successfully passed the permitting process in California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Technology was submitted to  for a 3 MW generation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System would utilize 14 tons per day of dry sludge and 136 tons per day of wood waste for feedstock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CEQA was approved by BAAQMD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Second project being developed in the Central Valley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Air Permits have been submitted to San Joaquin Air Pollution Control District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System is designed for agricultural waste (165 tons per day) to generate 3 MW of electricity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Biosolids will be tested in the down draft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396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44966"/>
            <a:ext cx="12192000" cy="1282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65B3E9-5498-4147-B30F-0D1D02F01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1988"/>
            <a:ext cx="12192000" cy="2534024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32187DB2-E74B-4718-81CB-FFCF506F7738}"/>
              </a:ext>
            </a:extLst>
          </p:cNvPr>
          <p:cNvSpPr txBox="1">
            <a:spLocks noChangeArrowheads="1"/>
          </p:cNvSpPr>
          <p:nvPr/>
        </p:nvSpPr>
        <p:spPr>
          <a:xfrm>
            <a:off x="4686300" y="2449486"/>
            <a:ext cx="4700587" cy="19590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bg1"/>
                </a:solidFill>
                <a:latin typeface="+mn-lt"/>
              </a:rPr>
              <a:t>Sanford, FL, Fluidized Bed System</a:t>
            </a:r>
          </a:p>
        </p:txBody>
      </p:sp>
    </p:spTree>
    <p:extLst>
      <p:ext uri="{BB962C8B-B14F-4D97-AF65-F5344CB8AC3E}">
        <p14:creationId xmlns:p14="http://schemas.microsoft.com/office/powerpoint/2010/main" val="3177865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275688"/>
            <a:ext cx="12192000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Project Partners	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64801" y="1765948"/>
            <a:ext cx="4808099" cy="37187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City Sanford WWTP</a:t>
            </a:r>
          </a:p>
          <a:p>
            <a:pPr lvl="1">
              <a:buFontTx/>
              <a:buChar char="-"/>
            </a:pPr>
            <a:r>
              <a:rPr lang="en-US" dirty="0"/>
              <a:t>70 WTPD (25% moisture)</a:t>
            </a:r>
          </a:p>
          <a:p>
            <a:pPr lvl="1"/>
            <a:endParaRPr lang="en-US" dirty="0"/>
          </a:p>
          <a:p>
            <a:r>
              <a:rPr lang="en-US" b="1" dirty="0"/>
              <a:t>Aries Clean Energy       (Formerly </a:t>
            </a:r>
            <a:r>
              <a:rPr lang="en-US" b="1" dirty="0" err="1"/>
              <a:t>MaxWest</a:t>
            </a:r>
            <a:r>
              <a:rPr lang="en-US" b="1" dirty="0"/>
              <a:t>)</a:t>
            </a:r>
          </a:p>
          <a:p>
            <a:pPr marL="457200" lvl="1" indent="0">
              <a:buNone/>
            </a:pPr>
            <a:r>
              <a:rPr lang="en-US" dirty="0"/>
              <a:t>- Technology provider</a:t>
            </a:r>
          </a:p>
          <a:p>
            <a:pPr marL="457200" lvl="1" indent="0">
              <a:buNone/>
            </a:pPr>
            <a:r>
              <a:rPr lang="en-US" dirty="0"/>
              <a:t>- Build, Own and Operate</a:t>
            </a:r>
          </a:p>
          <a:p>
            <a:pPr lvl="1"/>
            <a:endParaRPr lang="en-US" dirty="0"/>
          </a:p>
          <a:p>
            <a:pPr marL="5715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122324-599E-4A4E-ABF6-27E442188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33" y="1333500"/>
            <a:ext cx="5588000" cy="4191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6120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AD9ED6-3962-43A9-9A2D-D0BB72C75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939414-3A36-4A8C-9754-6BB1D549BDDB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39551"/>
            <a:ext cx="12192000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Sanford Operational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46A18C-3666-49A7-9297-E1DFA9789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233" y="3452839"/>
            <a:ext cx="1873250" cy="2497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6B3E74-CBD2-4B74-B656-F751AFA9C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5" y="1139606"/>
            <a:ext cx="2671550" cy="3562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136212-528F-4B3A-B582-D2D07FD95FC6}"/>
              </a:ext>
            </a:extLst>
          </p:cNvPr>
          <p:cNvSpPr txBox="1"/>
          <p:nvPr/>
        </p:nvSpPr>
        <p:spPr>
          <a:xfrm>
            <a:off x="3598333" y="1388533"/>
            <a:ext cx="50715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Commercial operations began December 2012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Processed biosolids from several local WWTP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Processed both undigested and digested biosolids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18 months of commercial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24/4 operating schedule based on biosolids availability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975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68126"/>
            <a:ext cx="12192000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Not Incineration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079652" y="1697663"/>
            <a:ext cx="5697415" cy="38290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12/16/13 the EPA Ruled that both fluidized bed gasification and the thermal oxidizer  is NOT a sewage sludge incinerator, and would not be regulated under the SSI rule.</a:t>
            </a:r>
          </a:p>
          <a:p>
            <a:r>
              <a:rPr lang="en-US" dirty="0"/>
              <a:t>Typically process does not require supplemental heat other than startup.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4541" y="1193800"/>
            <a:ext cx="4063890" cy="455814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7" name="Rounded Rectangle 5"/>
          <p:cNvSpPr/>
          <p:nvPr/>
        </p:nvSpPr>
        <p:spPr bwMode="auto">
          <a:xfrm>
            <a:off x="7739829" y="2886372"/>
            <a:ext cx="3601914" cy="1451632"/>
          </a:xfrm>
          <a:prstGeom prst="roundRect">
            <a:avLst>
              <a:gd name="adj" fmla="val 9539"/>
            </a:avLst>
          </a:prstGeom>
          <a:solidFill>
            <a:schemeClr val="accent5"/>
          </a:solidFill>
          <a:ln>
            <a:headEnd type="none" w="med" len="med"/>
            <a:tailEnd type="none" w="med" len="med"/>
          </a:ln>
          <a:effectLst>
            <a:outerShdw blurRad="127000" dist="76200" dir="27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9144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spcBef>
                <a:spcPts val="1800"/>
              </a:spcBef>
            </a:pPr>
            <a:r>
              <a:rPr lang="en-US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cs typeface="Arial" pitchFamily="34" charset="0"/>
              </a:rPr>
              <a:t>“…we do not believe the gasifier is a sewage sludge incinerator…”</a:t>
            </a:r>
            <a:endParaRPr kumimoji="0" lang="en-US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umanst521 B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10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15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178420"/>
            <a:ext cx="12191999" cy="1037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026233-D896-4DCF-8A02-F1B15055E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1988"/>
            <a:ext cx="12192000" cy="2534024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B2FF40AF-2718-4F3A-BF77-65C35F6487DC}"/>
              </a:ext>
            </a:extLst>
          </p:cNvPr>
          <p:cNvSpPr txBox="1">
            <a:spLocks noChangeArrowheads="1"/>
          </p:cNvSpPr>
          <p:nvPr/>
        </p:nvSpPr>
        <p:spPr>
          <a:xfrm>
            <a:off x="4686300" y="2449486"/>
            <a:ext cx="4700587" cy="19590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bg1"/>
                </a:solidFill>
                <a:latin typeface="+mn-lt"/>
              </a:rPr>
              <a:t>Lebanon, TN Downdraft System</a:t>
            </a:r>
          </a:p>
        </p:txBody>
      </p:sp>
    </p:spTree>
    <p:extLst>
      <p:ext uri="{BB962C8B-B14F-4D97-AF65-F5344CB8AC3E}">
        <p14:creationId xmlns:p14="http://schemas.microsoft.com/office/powerpoint/2010/main" val="1875589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16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275688"/>
            <a:ext cx="12192000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Project Partners	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355797" y="1352525"/>
            <a:ext cx="5477107" cy="37187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City of Lebanon</a:t>
            </a:r>
          </a:p>
          <a:p>
            <a:pPr lvl="1">
              <a:buFontTx/>
              <a:buChar char="-"/>
            </a:pPr>
            <a:r>
              <a:rPr lang="en-US" dirty="0"/>
              <a:t>Own and operate the facility</a:t>
            </a:r>
          </a:p>
          <a:p>
            <a:pPr lvl="1">
              <a:buFontTx/>
              <a:buChar char="-"/>
            </a:pPr>
            <a:r>
              <a:rPr lang="en-US" dirty="0"/>
              <a:t>4MGD </a:t>
            </a:r>
            <a:r>
              <a:rPr lang="en-US" dirty="0" err="1"/>
              <a:t>Avg</a:t>
            </a:r>
            <a:r>
              <a:rPr lang="en-US" dirty="0"/>
              <a:t> Daily flow WWTP</a:t>
            </a:r>
          </a:p>
          <a:p>
            <a:pPr lvl="1"/>
            <a:endParaRPr lang="en-US" dirty="0"/>
          </a:p>
          <a:p>
            <a:r>
              <a:rPr lang="en-US" b="1" dirty="0"/>
              <a:t>Aries Clean Energy</a:t>
            </a:r>
          </a:p>
          <a:p>
            <a:pPr marL="457200" lvl="1" indent="0">
              <a:buNone/>
            </a:pPr>
            <a:r>
              <a:rPr lang="en-US" dirty="0"/>
              <a:t>- Technology provider</a:t>
            </a:r>
          </a:p>
          <a:p>
            <a:pPr marL="457200" lvl="1" indent="0">
              <a:buNone/>
            </a:pPr>
            <a:r>
              <a:rPr lang="en-US" dirty="0"/>
              <a:t>- General contractor</a:t>
            </a:r>
          </a:p>
          <a:p>
            <a:pPr lvl="1"/>
            <a:endParaRPr lang="en-US" dirty="0"/>
          </a:p>
          <a:p>
            <a:r>
              <a:rPr lang="en-US" b="1" dirty="0"/>
              <a:t>Rockwood</a:t>
            </a:r>
          </a:p>
          <a:p>
            <a:pPr marL="457200" lvl="1" indent="0">
              <a:buNone/>
            </a:pPr>
            <a:r>
              <a:rPr lang="en-US" dirty="0"/>
              <a:t>- Wood waste processing</a:t>
            </a:r>
          </a:p>
          <a:p>
            <a:pPr lvl="1"/>
            <a:endParaRPr lang="en-US" dirty="0"/>
          </a:p>
          <a:p>
            <a:pPr marL="5715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27DA6B-5F30-45FF-8ED4-101239E57D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 t="4354" r="4000" b="7071"/>
          <a:stretch/>
        </p:blipFill>
        <p:spPr>
          <a:xfrm>
            <a:off x="359096" y="1352525"/>
            <a:ext cx="5816353" cy="4137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3688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14362" y="1428202"/>
            <a:ext cx="7823200" cy="300731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buNone/>
              <a:defRPr/>
            </a:pPr>
            <a:r>
              <a:rPr lang="en-US" b="1" dirty="0">
                <a:solidFill>
                  <a:srgbClr val="F36621"/>
                </a:solidFill>
                <a:latin typeface="Calibri" panose="020F0502020204030204" pitchFamily="34" charset="0"/>
              </a:rPr>
              <a:t>Operating Parameters:</a:t>
            </a:r>
          </a:p>
          <a:p>
            <a:r>
              <a:rPr lang="en-US" dirty="0">
                <a:latin typeface="+mn-lt"/>
              </a:rPr>
              <a:t>32 TPD material processed (Up to 45 TPD)</a:t>
            </a:r>
          </a:p>
          <a:p>
            <a:r>
              <a:rPr lang="en-US" dirty="0">
                <a:latin typeface="+mn-lt"/>
              </a:rPr>
              <a:t>3 tons sludge, 28 tons wood waste</a:t>
            </a:r>
          </a:p>
          <a:p>
            <a:r>
              <a:rPr lang="en-US" dirty="0">
                <a:latin typeface="+mn-lt"/>
              </a:rPr>
              <a:t>300 kW (net) electrical production</a:t>
            </a:r>
          </a:p>
          <a:p>
            <a:r>
              <a:rPr lang="en-US" dirty="0">
                <a:latin typeface="+mn-lt"/>
              </a:rPr>
              <a:t>3 TPD of high-quality Biochar</a:t>
            </a:r>
          </a:p>
          <a:p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 defTabSz="609585">
              <a:buNone/>
              <a:defRPr/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791" y="1178554"/>
            <a:ext cx="3316610" cy="4422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332" y="3097605"/>
            <a:ext cx="2568063" cy="1713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275688"/>
            <a:ext cx="12192000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Lebanon Waste-to-Energy Project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E01315D-6F6E-410C-9B97-1ECE05AFD3AD}"/>
              </a:ext>
            </a:extLst>
          </p:cNvPr>
          <p:cNvSpPr txBox="1">
            <a:spLocks/>
          </p:cNvSpPr>
          <p:nvPr/>
        </p:nvSpPr>
        <p:spPr>
          <a:xfrm>
            <a:off x="614362" y="4068119"/>
            <a:ext cx="7823200" cy="2450571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89" indent="-457189" defTabSz="609585">
              <a:defRPr/>
            </a:pPr>
            <a:endParaRPr lang="en-US" dirty="0">
              <a:latin typeface="Calibri" panose="020F0502020204030204" pitchFamily="34" charset="0"/>
            </a:endParaRPr>
          </a:p>
          <a:p>
            <a:pPr marL="457189" indent="-457189" defTabSz="609585">
              <a:defRPr/>
            </a:pPr>
            <a:endParaRPr lang="en-US" dirty="0">
              <a:latin typeface="Calibri" panose="020F0502020204030204" pitchFamily="34" charset="0"/>
            </a:endParaRPr>
          </a:p>
          <a:p>
            <a:pPr marL="0" indent="0" defTabSz="609585">
              <a:buNone/>
              <a:defRPr/>
            </a:pPr>
            <a:endParaRPr lang="en-US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35ABA89F-C11E-49FF-849C-4777C2B5C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4362" y="6346279"/>
            <a:ext cx="469535" cy="472065"/>
          </a:xfrm>
        </p:spPr>
        <p:txBody>
          <a:bodyPr/>
          <a:lstStyle/>
          <a:p>
            <a:fld id="{D3CCEF96-E81A-473C-9CB7-35331BBE971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903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1AB2AD-573E-4AEB-BF7E-B781C2651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18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D91CDF-B75E-44AD-8FC4-9565CEE6990D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39551"/>
            <a:ext cx="12192000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Lebanon Operational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F78AB2-E32C-43FC-8989-45122CEB2043}"/>
              </a:ext>
            </a:extLst>
          </p:cNvPr>
          <p:cNvSpPr txBox="1"/>
          <p:nvPr/>
        </p:nvSpPr>
        <p:spPr>
          <a:xfrm>
            <a:off x="5046133" y="1759754"/>
            <a:ext cx="5071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January 2017 commercially operational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 8000 operational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Achieved 100 continuous operational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 80% up time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EA5F4A-26F6-4034-B9BC-13E4BFD35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268" y="3727450"/>
            <a:ext cx="2887132" cy="2165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6B10DD-53A8-4CB0-8622-171668E2F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35050"/>
            <a:ext cx="3589867" cy="269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1307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19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78420"/>
            <a:ext cx="12192000" cy="1037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88D7F7-5488-4AA1-9A81-59FFB2470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1988"/>
            <a:ext cx="12192000" cy="2534024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7232DAFF-CFBE-4CF9-A6BD-4F653F344B96}"/>
              </a:ext>
            </a:extLst>
          </p:cNvPr>
          <p:cNvSpPr txBox="1">
            <a:spLocks noChangeArrowheads="1"/>
          </p:cNvSpPr>
          <p:nvPr/>
        </p:nvSpPr>
        <p:spPr>
          <a:xfrm>
            <a:off x="4328584" y="2736985"/>
            <a:ext cx="5780617" cy="19590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bg1"/>
                </a:solidFill>
                <a:latin typeface="+mn-lt"/>
              </a:rPr>
              <a:t>Linden, New Jersey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+mn-lt"/>
              </a:rPr>
              <a:t>Lost Hills, California</a:t>
            </a:r>
          </a:p>
        </p:txBody>
      </p:sp>
    </p:spTree>
    <p:extLst>
      <p:ext uri="{BB962C8B-B14F-4D97-AF65-F5344CB8AC3E}">
        <p14:creationId xmlns:p14="http://schemas.microsoft.com/office/powerpoint/2010/main" val="2074269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317D45-4CEF-436E-931F-6F329B76C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20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4E36E9-DB24-45DC-B147-4A586C5953CE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60983"/>
            <a:ext cx="12192000" cy="58363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Aries Linden Biosolids Gasification Facility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A1F515-927B-4C36-83A3-94D3098099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9" r="17309" b="15120"/>
          <a:stretch/>
        </p:blipFill>
        <p:spPr>
          <a:xfrm>
            <a:off x="844884" y="844617"/>
            <a:ext cx="3699933" cy="2461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8AB7F4F-2C2A-47CE-A2DC-8DF3F42D53C5}"/>
              </a:ext>
            </a:extLst>
          </p:cNvPr>
          <p:cNvSpPr txBox="1"/>
          <p:nvPr/>
        </p:nvSpPr>
        <p:spPr>
          <a:xfrm>
            <a:off x="518882" y="3429000"/>
            <a:ext cx="517313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36621"/>
                </a:solidFill>
              </a:rPr>
              <a:t>Project Snapshot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State of the art, patented fluidized bed facility located in a re-purposed building within the Linden Roselle Sewerage Authority complex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Process 400 tons per day of biosolids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Producing 23 tons of beneficial biochar daily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Closed-loop system requires no fossil fuels during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Construction begins Q3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Full operations in Q4 2020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17D560-A475-438C-A19B-9DB39C9F4B6F}"/>
              </a:ext>
            </a:extLst>
          </p:cNvPr>
          <p:cNvSpPr txBox="1"/>
          <p:nvPr/>
        </p:nvSpPr>
        <p:spPr>
          <a:xfrm>
            <a:off x="5892305" y="859501"/>
            <a:ext cx="617269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457BBE"/>
                </a:solidFill>
              </a:rPr>
              <a:t>Local Benefits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Diverts 130,000 tons of biosolids from landfills annually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Lowest cost option for biosolids disposal in NY/NJ Metropolitan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System is carbon negative and captures methane (with a global warming impact 23 times greater than CO2) that would otherwise be released into the atmosphere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Reduce Greenhouse Gases due to reduction in trucking miles of conventional disposal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Aries Clean Energy Build-Own-Operate model provides no financial risk to Linden Roselle Sewerage Authority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Host Community Benefits to City of Linden</a:t>
            </a:r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948B585-3881-4053-AC70-30CF59E41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321" y="3826508"/>
            <a:ext cx="4053381" cy="2280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8272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1EA773-DF27-4DDE-BD82-43ADAE4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21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F0691F-B4DF-4C73-879B-E4CF1D7D6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133" y="3428999"/>
            <a:ext cx="4053380" cy="2280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BAEF29-DD76-449C-9E6D-49BE25917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133" y="926203"/>
            <a:ext cx="4053382" cy="2280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CC4A33-F954-4DCB-A7EA-F4D8A2E1CA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77" y="926203"/>
            <a:ext cx="4053381" cy="2280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2BAAE903-920B-4D48-A97F-2ACE31AB4DBC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60983"/>
            <a:ext cx="12192000" cy="58363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Aries Linden Biosolids Gasification Facility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424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09C3FE-8AF6-44C8-92F4-53EF9D528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22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D6DAE7-6D97-4DEE-A941-47614703A6F3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60983"/>
            <a:ext cx="12192000" cy="58363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Aries Holloway Bioenergy Facility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D73662-BF0C-48EE-959D-030FA1DD05A7}"/>
              </a:ext>
            </a:extLst>
          </p:cNvPr>
          <p:cNvSpPr txBox="1"/>
          <p:nvPr/>
        </p:nvSpPr>
        <p:spPr>
          <a:xfrm>
            <a:off x="241452" y="1128533"/>
            <a:ext cx="547354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600" b="1" dirty="0"/>
            </a:br>
            <a:r>
              <a:rPr lang="en-US" b="1" dirty="0">
                <a:solidFill>
                  <a:srgbClr val="45B748"/>
                </a:solidFill>
              </a:rPr>
              <a:t>Project Snapshot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Aries patented downdraft gasifiers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Process 165 tons of agricultural biomass Generates 86 MW of electricity daily; 72 MW to the grid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Produces 5000 TPY of biochar that will be used as a soil amendment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Construction start Q2 2020; Full operations in Q3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Five-acre site to house gasifiers, feedstock prep, biochar collection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qualifies under SB 1122 CAT </a:t>
            </a:r>
            <a:r>
              <a:rPr lang="en-US" dirty="0" err="1"/>
              <a:t>BioMAT</a:t>
            </a:r>
            <a:r>
              <a:rPr lang="en-US" dirty="0"/>
              <a:t> 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Gasification is an approved method of using agricultural waste to generate electricity. This project will help meet California’s Renewable Energy goals.</a:t>
            </a:r>
          </a:p>
          <a:p>
            <a:endParaRPr lang="en-US" sz="1600" dirty="0"/>
          </a:p>
        </p:txBody>
      </p:sp>
      <p:pic>
        <p:nvPicPr>
          <p:cNvPr id="1026" name="Picture 2" descr="ph-render">
            <a:extLst>
              <a:ext uri="{FF2B5EF4-FFF2-40B4-BE49-F238E27FC236}">
                <a16:creationId xmlns:a16="http://schemas.microsoft.com/office/drawing/2014/main" id="{06A8BA78-FEDA-45D0-AA16-11AEB4DF7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02643"/>
            <a:ext cx="5234945" cy="2941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9B1CCF-F984-4FE4-9DB5-A7C82110BA42}"/>
              </a:ext>
            </a:extLst>
          </p:cNvPr>
          <p:cNvSpPr txBox="1"/>
          <p:nvPr/>
        </p:nvSpPr>
        <p:spPr>
          <a:xfrm>
            <a:off x="6010815" y="4077611"/>
            <a:ext cx="55710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36621"/>
                </a:solidFill>
              </a:rPr>
              <a:t>Local Kern County Area Benefits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Reduction of fossil fuels &amp; greenhouse gas emissions associated with current disposal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Reduces or eliminates open burning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Effective conversion of biomass waste to renewable energy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Biochar will improve soil quality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725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23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999" cy="1248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8BF183-4617-4658-9ED3-4482B46F1F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1988"/>
            <a:ext cx="12192000" cy="2534024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315B8F7F-514C-461F-9709-A28712290741}"/>
              </a:ext>
            </a:extLst>
          </p:cNvPr>
          <p:cNvSpPr txBox="1">
            <a:spLocks noChangeArrowheads="1"/>
          </p:cNvSpPr>
          <p:nvPr/>
        </p:nvSpPr>
        <p:spPr>
          <a:xfrm>
            <a:off x="4755091" y="2965953"/>
            <a:ext cx="4700587" cy="844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bg1"/>
                </a:solidFill>
                <a:latin typeface="+mn-lt"/>
              </a:rPr>
              <a:t>PFAS</a:t>
            </a:r>
          </a:p>
        </p:txBody>
      </p:sp>
    </p:spTree>
    <p:extLst>
      <p:ext uri="{BB962C8B-B14F-4D97-AF65-F5344CB8AC3E}">
        <p14:creationId xmlns:p14="http://schemas.microsoft.com/office/powerpoint/2010/main" val="1161542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E0BCAD-9F5F-48F8-A185-DFC677BE5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24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9EDB3B-0D37-45FE-9BF1-0B77E21C05CF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60983"/>
            <a:ext cx="12192000" cy="58363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PFAS – US Contamination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CA03F2-E35C-40B6-B04F-532B2FB9EA0E}"/>
              </a:ext>
            </a:extLst>
          </p:cNvPr>
          <p:cNvSpPr txBox="1"/>
          <p:nvPr/>
        </p:nvSpPr>
        <p:spPr>
          <a:xfrm>
            <a:off x="9164782" y="4481945"/>
            <a:ext cx="1905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Social Science Environmental Health Institute and the Environmental Working Group produced this map using data from the EPA.</a:t>
            </a:r>
          </a:p>
        </p:txBody>
      </p:sp>
      <p:pic>
        <p:nvPicPr>
          <p:cNvPr id="5" name="Picture 3" descr="EWG_PFASMap-2019_Reprint_C01.jpg">
            <a:extLst>
              <a:ext uri="{FF2B5EF4-FFF2-40B4-BE49-F238E27FC236}">
                <a16:creationId xmlns:a16="http://schemas.microsoft.com/office/drawing/2014/main" id="{7B109451-3A59-4826-AA5F-C4D020779F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" t="5229" r="3823" b="5098"/>
          <a:stretch/>
        </p:blipFill>
        <p:spPr bwMode="auto">
          <a:xfrm>
            <a:off x="1794164" y="1205583"/>
            <a:ext cx="737061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3526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7B790B-37C7-4592-9BF6-D49ABF210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25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43F2C3-D4D7-4C88-B34B-73E95E662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825837" y="3890096"/>
            <a:ext cx="5188528" cy="185652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EB1330F-7095-495E-AF7C-934EA44F8752}"/>
              </a:ext>
            </a:extLst>
          </p:cNvPr>
          <p:cNvSpPr txBox="1">
            <a:spLocks/>
          </p:cNvSpPr>
          <p:nvPr/>
        </p:nvSpPr>
        <p:spPr>
          <a:xfrm>
            <a:off x="0" y="274638"/>
            <a:ext cx="12192000" cy="5940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Gasification Can Address PFAS - Per- And Polyfluoroalkyl Substances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53BB222-2BC1-407B-AAEB-4B8C3DCAC899}"/>
              </a:ext>
            </a:extLst>
          </p:cNvPr>
          <p:cNvSpPr txBox="1">
            <a:spLocks/>
          </p:cNvSpPr>
          <p:nvPr/>
        </p:nvSpPr>
        <p:spPr>
          <a:xfrm>
            <a:off x="827808" y="1559060"/>
            <a:ext cx="9469582" cy="35601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 class of man-made chemicals that is resistant to low temperature heat, water, and oils etc. (also called forever chemicals)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Contains chains of carbon (C) atoms, surrounded by fluorine (F) atoms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PFAS chemicals are persistent and resist degradation in the environment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Will bioaccumulate over time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    in the body and bind to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    blood protein … EPA issued a LHA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347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7F65E2-4101-4CC4-8984-EDACC35D9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26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04379D8-A71D-4BF4-B247-97855E456B5E}"/>
              </a:ext>
            </a:extLst>
          </p:cNvPr>
          <p:cNvSpPr txBox="1">
            <a:spLocks/>
          </p:cNvSpPr>
          <p:nvPr/>
        </p:nvSpPr>
        <p:spPr>
          <a:xfrm>
            <a:off x="0" y="274638"/>
            <a:ext cx="12192000" cy="5940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Calibri" panose="020F0502020204030204" pitchFamily="34" charset="0"/>
                <a:cs typeface="Calibri" pitchFamily="34" charset="0"/>
              </a:rPr>
              <a:t>PFAS - Aries Solution/Opportunity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3F15C2-EF80-40AE-81CC-DCBAA86C68FA}"/>
              </a:ext>
            </a:extLst>
          </p:cNvPr>
          <p:cNvSpPr txBox="1"/>
          <p:nvPr/>
        </p:nvSpPr>
        <p:spPr>
          <a:xfrm>
            <a:off x="4241800" y="1413062"/>
            <a:ext cx="75484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Aries Fluidized Bed and Downdraft gasifiers ideal options for dealing with PFAS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PFAS is destroyed at temperatures above 800°F    (FB 1250°F -- DD 1500°F)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Thermal oxidizer in both systems 1800°F – clearly above destruction temperatures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BB55DD-9469-48FB-A90A-5EA629F13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64" y="1998517"/>
            <a:ext cx="3814620" cy="2860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59287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EF96-E81A-473C-9CB7-35331BBE9714}" type="slidenum">
              <a:rPr lang="en-US" smtClean="0"/>
              <a:t>27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10117" y="311236"/>
            <a:ext cx="10909093" cy="6605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</a:rPr>
              <a:t>Questions?</a:t>
            </a:r>
          </a:p>
        </p:txBody>
      </p:sp>
      <p:sp>
        <p:nvSpPr>
          <p:cNvPr id="8" name="Rectangle 7"/>
          <p:cNvSpPr/>
          <p:nvPr/>
        </p:nvSpPr>
        <p:spPr>
          <a:xfrm>
            <a:off x="4415398" y="3114885"/>
            <a:ext cx="30920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Bernard Brown</a:t>
            </a:r>
          </a:p>
          <a:p>
            <a:r>
              <a:rPr lang="en-US" sz="1600" dirty="0"/>
              <a:t>Project Developer, West Coast</a:t>
            </a:r>
          </a:p>
          <a:p>
            <a:r>
              <a:rPr lang="en-US" sz="1600" dirty="0">
                <a:hlinkClick r:id="rId3"/>
              </a:rPr>
              <a:t>Bernard, Brown@ariesenergy.com</a:t>
            </a:r>
            <a:endParaRPr lang="en-US" sz="1600" dirty="0"/>
          </a:p>
          <a:p>
            <a:endParaRPr lang="en-US" sz="1600" dirty="0"/>
          </a:p>
          <a:p>
            <a:r>
              <a:rPr lang="en-US" sz="1600" b="1" dirty="0"/>
              <a:t>Jeff Snyder</a:t>
            </a:r>
          </a:p>
          <a:p>
            <a:r>
              <a:rPr lang="en-US" sz="1600" dirty="0"/>
              <a:t>VP Business Development</a:t>
            </a:r>
          </a:p>
          <a:p>
            <a:r>
              <a:rPr lang="en-US" sz="1600" dirty="0">
                <a:hlinkClick r:id="rId4"/>
              </a:rPr>
              <a:t>Jeff.Snyder@ariesenergy.com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2C80DE-06A0-4280-BF6C-2E62EB36F967}"/>
              </a:ext>
            </a:extLst>
          </p:cNvPr>
          <p:cNvSpPr/>
          <p:nvPr/>
        </p:nvSpPr>
        <p:spPr>
          <a:xfrm>
            <a:off x="290887" y="194480"/>
            <a:ext cx="11624888" cy="916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F48D70-A643-4BD7-90D3-ACBA7496C2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242"/>
            <a:ext cx="12192000" cy="2534024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E72B1E24-9AAC-4326-A380-5B8FED9026B8}"/>
              </a:ext>
            </a:extLst>
          </p:cNvPr>
          <p:cNvSpPr txBox="1">
            <a:spLocks noChangeArrowheads="1"/>
          </p:cNvSpPr>
          <p:nvPr/>
        </p:nvSpPr>
        <p:spPr>
          <a:xfrm>
            <a:off x="4935453" y="919380"/>
            <a:ext cx="4700587" cy="142805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bg1"/>
                </a:solidFill>
                <a:latin typeface="+mn-lt"/>
              </a:rPr>
              <a:t>Questions?</a:t>
            </a:r>
          </a:p>
          <a:p>
            <a:pPr algn="ctr"/>
            <a:r>
              <a:rPr lang="en-US" sz="3600" b="1" i="1" dirty="0">
                <a:solidFill>
                  <a:schemeClr val="bg1"/>
                </a:solidFill>
                <a:latin typeface="+mn-lt"/>
              </a:rPr>
              <a:t>ariescleanenergy.com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52" y="2383522"/>
            <a:ext cx="2647151" cy="3529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668239-9E65-4360-AD24-1F80ABBEDF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3208" y="3002636"/>
            <a:ext cx="2831786" cy="3006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783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926A33C8DB8241B9CCFCFB89AFD1EB" ma:contentTypeVersion="13" ma:contentTypeDescription="Create a new document." ma:contentTypeScope="" ma:versionID="f06a74a8678e6f32eaad3f568114dbb2">
  <xsd:schema xmlns:xsd="http://www.w3.org/2001/XMLSchema" xmlns:xs="http://www.w3.org/2001/XMLSchema" xmlns:p="http://schemas.microsoft.com/office/2006/metadata/properties" xmlns:ns3="5eb1a5e7-ab90-46b2-a8a5-3575a955258f" xmlns:ns4="39154219-7fc6-4043-8358-4b7ae34b652e" targetNamespace="http://schemas.microsoft.com/office/2006/metadata/properties" ma:root="true" ma:fieldsID="7be8900c16dc47ec6cc0c37a3f21c8fd" ns3:_="" ns4:_="">
    <xsd:import namespace="5eb1a5e7-ab90-46b2-a8a5-3575a955258f"/>
    <xsd:import namespace="39154219-7fc6-4043-8358-4b7ae34b652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Location" minOccurs="0"/>
                <xsd:element ref="ns4:MediaServiceAutoTags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b1a5e7-ab90-46b2-a8a5-3575a955258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54219-7fc6-4043-8358-4b7ae34b65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D79BEC-F2E7-4937-AE47-9968CAFC9479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5eb1a5e7-ab90-46b2-a8a5-3575a955258f"/>
    <ds:schemaRef ds:uri="39154219-7fc6-4043-8358-4b7ae34b652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43AEA8B-2168-4810-BBB1-8B488B93C3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6933EA-848B-4F9D-B4D7-61F2182B61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b1a5e7-ab90-46b2-a8a5-3575a955258f"/>
    <ds:schemaRef ds:uri="39154219-7fc6-4043-8358-4b7ae34b65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2710</TotalTime>
  <Words>1263</Words>
  <Application>Microsoft Office PowerPoint</Application>
  <PresentationFormat>Widescreen</PresentationFormat>
  <Paragraphs>284</Paragraphs>
  <Slides>27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Century Gothic</vt:lpstr>
      <vt:lpstr>Humanst521 BT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Cooper</dc:creator>
  <cp:lastModifiedBy>Bernard Brown</cp:lastModifiedBy>
  <cp:revision>192</cp:revision>
  <cp:lastPrinted>2017-05-08T17:59:11Z</cp:lastPrinted>
  <dcterms:created xsi:type="dcterms:W3CDTF">2017-03-21T15:15:26Z</dcterms:created>
  <dcterms:modified xsi:type="dcterms:W3CDTF">2019-09-04T17:06:40Z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0x01010037926A33C8DB8241B9CCFCFB89AFD1EB</vt:lpwstr>
  </property>
</Properties>
</file>