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 id="2147483672" r:id="rId3"/>
    <p:sldMasterId id="2147483684" r:id="rId4"/>
    <p:sldMasterId id="2147483686" r:id="rId5"/>
    <p:sldMasterId id="2147483701" r:id="rId6"/>
  </p:sldMasterIdLst>
  <p:notesMasterIdLst>
    <p:notesMasterId r:id="rId63"/>
  </p:notesMasterIdLst>
  <p:sldIdLst>
    <p:sldId id="323" r:id="rId7"/>
    <p:sldId id="324" r:id="rId8"/>
    <p:sldId id="332" r:id="rId9"/>
    <p:sldId id="321" r:id="rId10"/>
    <p:sldId id="322" r:id="rId11"/>
    <p:sldId id="325" r:id="rId12"/>
    <p:sldId id="326" r:id="rId13"/>
    <p:sldId id="289" r:id="rId14"/>
    <p:sldId id="290" r:id="rId15"/>
    <p:sldId id="291" r:id="rId16"/>
    <p:sldId id="292" r:id="rId17"/>
    <p:sldId id="293" r:id="rId18"/>
    <p:sldId id="294" r:id="rId19"/>
    <p:sldId id="295" r:id="rId20"/>
    <p:sldId id="296" r:id="rId21"/>
    <p:sldId id="297" r:id="rId22"/>
    <p:sldId id="298" r:id="rId23"/>
    <p:sldId id="299" r:id="rId24"/>
    <p:sldId id="300" r:id="rId25"/>
    <p:sldId id="301" r:id="rId26"/>
    <p:sldId id="302" r:id="rId27"/>
    <p:sldId id="303" r:id="rId28"/>
    <p:sldId id="304" r:id="rId29"/>
    <p:sldId id="259" r:id="rId30"/>
    <p:sldId id="260" r:id="rId31"/>
    <p:sldId id="305" r:id="rId32"/>
    <p:sldId id="306" r:id="rId33"/>
    <p:sldId id="307" r:id="rId34"/>
    <p:sldId id="308" r:id="rId35"/>
    <p:sldId id="309" r:id="rId36"/>
    <p:sldId id="310" r:id="rId37"/>
    <p:sldId id="311" r:id="rId38"/>
    <p:sldId id="312" r:id="rId39"/>
    <p:sldId id="313" r:id="rId40"/>
    <p:sldId id="327" r:id="rId41"/>
    <p:sldId id="328" r:id="rId42"/>
    <p:sldId id="4226" r:id="rId43"/>
    <p:sldId id="4246" r:id="rId44"/>
    <p:sldId id="4238" r:id="rId45"/>
    <p:sldId id="4243" r:id="rId46"/>
    <p:sldId id="4224" r:id="rId47"/>
    <p:sldId id="4245" r:id="rId48"/>
    <p:sldId id="4247" r:id="rId49"/>
    <p:sldId id="4232" r:id="rId50"/>
    <p:sldId id="4248" r:id="rId51"/>
    <p:sldId id="4233" r:id="rId52"/>
    <p:sldId id="4189" r:id="rId53"/>
    <p:sldId id="4240" r:id="rId54"/>
    <p:sldId id="4203" r:id="rId55"/>
    <p:sldId id="4356" r:id="rId56"/>
    <p:sldId id="4357" r:id="rId57"/>
    <p:sldId id="4255" r:id="rId58"/>
    <p:sldId id="4358" r:id="rId59"/>
    <p:sldId id="329" r:id="rId60"/>
    <p:sldId id="330" r:id="rId61"/>
    <p:sldId id="331" r:id="rId62"/>
  </p:sldIdLst>
  <p:sldSz cx="12192000" cy="6858000"/>
  <p:notesSz cx="6858000" cy="9144000"/>
  <p:embeddedFontLst>
    <p:embeddedFont>
      <p:font typeface="Calibri" panose="020F0502020204030204" pitchFamily="34" charset="0"/>
      <p:regular r:id="rId64"/>
      <p:bold r:id="rId65"/>
      <p:italic r:id="rId66"/>
      <p:boldItalic r:id="rId67"/>
    </p:embeddedFont>
    <p:embeddedFont>
      <p:font typeface="Calibri Light" panose="020F0302020204030204" pitchFamily="34" charset="0"/>
      <p:regular r:id="rId68"/>
      <p:italic r:id="rId69"/>
    </p:embeddedFont>
    <p:embeddedFont>
      <p:font typeface="Corbel" panose="020B0503020204020204" pitchFamily="34" charset="0"/>
      <p:regular r:id="rId70"/>
      <p:bold r:id="rId71"/>
      <p:italic r:id="rId72"/>
      <p:boldItalic r:id="rId73"/>
    </p:embeddedFont>
    <p:embeddedFont>
      <p:font typeface="Verdana" panose="020B0604030504040204" pitchFamily="34" charset="0"/>
      <p:regular r:id="rId74"/>
      <p:bold r:id="rId75"/>
      <p:italic r:id="rId76"/>
      <p:boldItalic r:id="rId77"/>
    </p:embeddedFont>
    <p:embeddedFont>
      <p:font typeface="Wingdings 2" panose="05020102010507070707" pitchFamily="18" charset="2"/>
      <p:regular r:id="rId7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9" roundtripDataSignature="AMtx7mjS+knIHbreyJkp9Im403tjnG4Z1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061" autoAdjust="0"/>
  </p:normalViewPr>
  <p:slideViewPr>
    <p:cSldViewPr snapToGrid="0">
      <p:cViewPr varScale="1">
        <p:scale>
          <a:sx n="114" d="100"/>
          <a:sy n="114" d="100"/>
        </p:scale>
        <p:origin x="43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notesMaster" Target="notesMasters/notesMaster1.xml"/><Relationship Id="rId68" Type="http://schemas.openxmlformats.org/officeDocument/2006/relationships/font" Target="fonts/font5.fntdata"/><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font" Target="fonts/font11.fntdata"/><Relationship Id="rId79" Type="http://customschemas.google.com/relationships/presentationmetadata" Target="metadata"/><Relationship Id="rId5" Type="http://schemas.openxmlformats.org/officeDocument/2006/relationships/slideMaster" Target="slideMasters/slideMaster5.xml"/><Relationship Id="rId61" Type="http://schemas.openxmlformats.org/officeDocument/2006/relationships/slide" Target="slides/slide55.xml"/><Relationship Id="rId82" Type="http://schemas.openxmlformats.org/officeDocument/2006/relationships/theme" Target="theme/theme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font" Target="fonts/font1.fntdata"/><Relationship Id="rId69" Type="http://schemas.openxmlformats.org/officeDocument/2006/relationships/font" Target="fonts/font6.fntdata"/><Relationship Id="rId77" Type="http://schemas.openxmlformats.org/officeDocument/2006/relationships/font" Target="fonts/font14.fntdata"/><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font" Target="fonts/font9.fntdata"/><Relationship Id="rId80"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font" Target="fonts/font4.fntdata"/><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font" Target="fonts/font7.fntdata"/><Relationship Id="rId75" Type="http://schemas.openxmlformats.org/officeDocument/2006/relationships/font" Target="fonts/font12.fntdata"/><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font" Target="fonts/font2.fntdata"/><Relationship Id="rId73" Type="http://schemas.openxmlformats.org/officeDocument/2006/relationships/font" Target="fonts/font10.fntdata"/><Relationship Id="rId78" Type="http://schemas.openxmlformats.org/officeDocument/2006/relationships/font" Target="fonts/font15.fntdata"/><Relationship Id="rId8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font" Target="fonts/font13.fntdata"/><Relationship Id="rId7" Type="http://schemas.openxmlformats.org/officeDocument/2006/relationships/slide" Target="slides/slide1.xml"/><Relationship Id="rId71" Type="http://schemas.openxmlformats.org/officeDocument/2006/relationships/font" Target="fonts/font8.fntdata"/><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oleObject" Target="file:///C:\Users\jyu\Downloads\mdt-data%20(1).csv"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79786921041745E-2"/>
          <c:y val="5.6379920749592971E-2"/>
          <c:w val="0.74076468088320335"/>
          <c:h val="0.91921771312482925"/>
        </c:manualLayout>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2D4C-4010-A77E-E198574CDE40}"/>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2D4C-4010-A77E-E198574CDE40}"/>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2D4C-4010-A77E-E198574CDE40}"/>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2D4C-4010-A77E-E198574CDE40}"/>
              </c:ext>
            </c:extLst>
          </c:dPt>
          <c:dLbls>
            <c:dLbl>
              <c:idx val="0"/>
              <c:layout>
                <c:manualLayout>
                  <c:x val="-0.25557901782743875"/>
                  <c:y val="-0.15220700152207001"/>
                </c:manualLayout>
              </c:layout>
              <c:tx>
                <c:rich>
                  <a:bodyPr rot="0" spcFirstLastPara="1" vertOverflow="ellipsis" vert="horz" wrap="square" lIns="38100" tIns="19050" rIns="38100" bIns="19050" anchor="ctr" anchorCtr="1">
                    <a:spAutoFit/>
                  </a:bodyPr>
                  <a:lstStyle/>
                  <a:p>
                    <a:pPr>
                      <a:defRPr sz="2400" b="1" i="0" u="none" strike="noStrike" kern="1200" spc="0" baseline="0">
                        <a:solidFill>
                          <a:schemeClr val="accent1"/>
                        </a:solidFill>
                        <a:latin typeface="+mn-lt"/>
                        <a:ea typeface="+mn-ea"/>
                        <a:cs typeface="+mn-cs"/>
                      </a:defRPr>
                    </a:pPr>
                    <a:r>
                      <a:rPr lang="en-US" dirty="0">
                        <a:solidFill>
                          <a:schemeClr val="tx1"/>
                        </a:solidFill>
                      </a:rPr>
                      <a:t>Plastic</a:t>
                    </a:r>
                  </a:p>
                  <a:p>
                    <a:pPr>
                      <a:defRPr sz="2400"/>
                    </a:pPr>
                    <a:fld id="{23BD866C-9FC7-45A4-A2D1-CD84BC61F84E}" type="PERCENTAGE">
                      <a:rPr lang="en-US" smtClean="0">
                        <a:solidFill>
                          <a:schemeClr val="tx1"/>
                        </a:solidFill>
                      </a:rPr>
                      <a:pPr>
                        <a:defRPr sz="2400"/>
                      </a:pPr>
                      <a:t>[PERCENTAGE]</a:t>
                    </a:fld>
                    <a:endParaRPr lang="en-US"/>
                  </a:p>
                </c:rich>
              </c:tx>
              <c:spPr>
                <a:noFill/>
                <a:ln>
                  <a:noFill/>
                </a:ln>
                <a:effectLst/>
              </c:spPr>
              <c:txPr>
                <a:bodyPr rot="0" spcFirstLastPara="1" vertOverflow="ellipsis" vert="horz" wrap="square" lIns="38100" tIns="19050" rIns="38100" bIns="19050" anchor="ctr" anchorCtr="1">
                  <a:spAutoFit/>
                </a:bodyPr>
                <a:lstStyle/>
                <a:p>
                  <a:pPr>
                    <a:defRPr sz="24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D4C-4010-A77E-E198574CDE40}"/>
                </c:ext>
              </c:extLst>
            </c:dLbl>
            <c:dLbl>
              <c:idx val="1"/>
              <c:layout>
                <c:manualLayout>
                  <c:x val="8.2890492268358512E-2"/>
                  <c:y val="5.7077625570776253E-2"/>
                </c:manualLayout>
              </c:layout>
              <c:spPr>
                <a:noFill/>
                <a:ln>
                  <a:noFill/>
                </a:ln>
                <a:effectLst/>
              </c:spPr>
              <c:txPr>
                <a:bodyPr rot="0" spcFirstLastPara="1" vertOverflow="ellipsis" vert="horz" wrap="square" lIns="38100" tIns="19050" rIns="38100" bIns="19050" anchor="ctr" anchorCtr="1">
                  <a:spAutoFit/>
                </a:bodyPr>
                <a:lstStyle/>
                <a:p>
                  <a:pPr>
                    <a:defRPr sz="2400" b="1" i="0" u="none" strike="noStrike" kern="1200" spc="0" baseline="0">
                      <a:solidFill>
                        <a:srgbClr val="FDEAE8"/>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2D4C-4010-A77E-E198574CDE40}"/>
                </c:ext>
              </c:extLst>
            </c:dLbl>
            <c:dLbl>
              <c:idx val="2"/>
              <c:layout>
                <c:manualLayout>
                  <c:x val="1.6117595718847477E-2"/>
                  <c:y val="1.4269406392694058E-2"/>
                </c:manualLayout>
              </c:layout>
              <c:spPr>
                <a:noFill/>
                <a:ln>
                  <a:noFill/>
                </a:ln>
                <a:effectLst/>
              </c:spPr>
              <c:txPr>
                <a:bodyPr rot="0" spcFirstLastPara="1" vertOverflow="ellipsis" vert="horz" wrap="square" lIns="38100" tIns="19050" rIns="38100" bIns="19050" anchor="ctr" anchorCtr="1">
                  <a:spAutoFit/>
                </a:bodyPr>
                <a:lstStyle/>
                <a:p>
                  <a:pPr>
                    <a:defRPr sz="2400" b="1" i="0" u="none" strike="noStrike" kern="1200" spc="0" baseline="0">
                      <a:solidFill>
                        <a:schemeClr val="accent3"/>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2D4C-4010-A77E-E198574CDE40}"/>
                </c:ext>
              </c:extLst>
            </c:dLbl>
            <c:dLbl>
              <c:idx val="3"/>
              <c:layout>
                <c:manualLayout>
                  <c:x val="5.2957814504784637E-2"/>
                  <c:y val="4.7565624288402443E-3"/>
                </c:manualLayout>
              </c:layout>
              <c:tx>
                <c:rich>
                  <a:bodyPr rot="0" spcFirstLastPara="1" vertOverflow="ellipsis" vert="horz" wrap="square" lIns="38100" tIns="19050" rIns="38100" bIns="19050" anchor="ctr" anchorCtr="1">
                    <a:noAutofit/>
                  </a:bodyPr>
                  <a:lstStyle/>
                  <a:p>
                    <a:pPr>
                      <a:defRPr sz="2400" b="1" i="0" u="none" strike="noStrike" kern="1200" spc="0" baseline="0">
                        <a:solidFill>
                          <a:schemeClr val="accent1"/>
                        </a:solidFill>
                        <a:latin typeface="+mn-lt"/>
                        <a:ea typeface="+mn-ea"/>
                        <a:cs typeface="+mn-cs"/>
                      </a:defRPr>
                    </a:pPr>
                    <a:r>
                      <a:rPr lang="en-US" baseline="0" dirty="0">
                        <a:solidFill>
                          <a:srgbClr val="164563"/>
                        </a:solidFill>
                      </a:rPr>
                      <a:t>Other</a:t>
                    </a:r>
                  </a:p>
                  <a:p>
                    <a:pPr>
                      <a:defRPr sz="2400">
                        <a:solidFill>
                          <a:schemeClr val="accent1"/>
                        </a:solidFill>
                      </a:defRPr>
                    </a:pPr>
                    <a:fld id="{6BA116A8-5E0F-45BA-A4AD-D84F8FC2370D}" type="PERCENTAGE">
                      <a:rPr lang="en-US" baseline="0" smtClean="0">
                        <a:solidFill>
                          <a:srgbClr val="164563"/>
                        </a:solidFill>
                      </a:rPr>
                      <a:pPr>
                        <a:defRPr sz="2400">
                          <a:solidFill>
                            <a:schemeClr val="accent1"/>
                          </a:solidFill>
                        </a:defRPr>
                      </a:pPr>
                      <a:t>[PERCENTAGE]</a:t>
                    </a:fld>
                    <a:endParaRPr lang="en-US"/>
                  </a:p>
                </c:rich>
              </c:tx>
              <c:spPr>
                <a:noFill/>
                <a:ln>
                  <a:noFill/>
                </a:ln>
                <a:effectLst/>
              </c:spPr>
              <c:txPr>
                <a:bodyPr rot="0" spcFirstLastPara="1" vertOverflow="ellipsis" vert="horz" wrap="square" lIns="38100" tIns="19050" rIns="38100" bIns="19050" anchor="ctr" anchorCtr="1">
                  <a:noAutofit/>
                </a:bodyPr>
                <a:lstStyle/>
                <a:p>
                  <a:pPr>
                    <a:defRPr sz="24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6658503318973747"/>
                      <c:h val="0.16144653579261498"/>
                    </c:manualLayout>
                  </c15:layout>
                  <c15:dlblFieldTable/>
                  <c15:showDataLabelsRange val="0"/>
                </c:ext>
                <c:ext xmlns:c16="http://schemas.microsoft.com/office/drawing/2014/chart" uri="{C3380CC4-5D6E-409C-BE32-E72D297353CC}">
                  <c16:uniqueId val="{00000007-2D4C-4010-A77E-E198574CDE40}"/>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Sheet1!$G$18:$G$21</c:f>
              <c:strCache>
                <c:ptCount val="4"/>
                <c:pt idx="0">
                  <c:v>Plastic</c:v>
                </c:pt>
                <c:pt idx="1">
                  <c:v>Foam</c:v>
                </c:pt>
                <c:pt idx="2">
                  <c:v>Metal</c:v>
                </c:pt>
                <c:pt idx="3">
                  <c:v>Other / Mixed</c:v>
                </c:pt>
              </c:strCache>
            </c:strRef>
          </c:cat>
          <c:val>
            <c:numRef>
              <c:f>Sheet1!$H$18:$H$21</c:f>
              <c:numCache>
                <c:formatCode>General</c:formatCode>
                <c:ptCount val="4"/>
                <c:pt idx="0">
                  <c:v>2566</c:v>
                </c:pt>
                <c:pt idx="1">
                  <c:v>841</c:v>
                </c:pt>
                <c:pt idx="2">
                  <c:v>133</c:v>
                </c:pt>
                <c:pt idx="3">
                  <c:v>244</c:v>
                </c:pt>
              </c:numCache>
            </c:numRef>
          </c:val>
          <c:extLst>
            <c:ext xmlns:c16="http://schemas.microsoft.com/office/drawing/2014/chart" uri="{C3380CC4-5D6E-409C-BE32-E72D297353CC}">
              <c16:uniqueId val="{00000008-2D4C-4010-A77E-E198574CDE40}"/>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777BAC-1B85-4920-B97E-273C156894C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BAFDB80D-E89C-412F-BAB6-1A3052135C88}">
      <dgm:prSet phldrT="[Text]" phldr="0" custT="1"/>
      <dgm:spPr>
        <a:solidFill>
          <a:schemeClr val="accent4"/>
        </a:solidFill>
      </dgm:spPr>
      <dgm:t>
        <a:bodyPr/>
        <a:lstStyle/>
        <a:p>
          <a:pPr rtl="0"/>
          <a:r>
            <a:rPr lang="en-US" sz="4000" b="0">
              <a:latin typeface="Verdana"/>
              <a:ea typeface="Verdana"/>
            </a:rPr>
            <a:t>SWIFR</a:t>
          </a:r>
          <a:endParaRPr lang="en-US" sz="4000" b="1">
            <a:latin typeface="Verdana"/>
            <a:ea typeface="Verdana"/>
          </a:endParaRPr>
        </a:p>
      </dgm:t>
    </dgm:pt>
    <dgm:pt modelId="{B259B24F-92C6-4E87-9C41-729492308BC8}" type="parTrans" cxnId="{4880D79A-6D1E-46B5-8608-84BF03F86040}">
      <dgm:prSet/>
      <dgm:spPr/>
      <dgm:t>
        <a:bodyPr/>
        <a:lstStyle/>
        <a:p>
          <a:endParaRPr lang="en-US"/>
        </a:p>
      </dgm:t>
    </dgm:pt>
    <dgm:pt modelId="{71029620-EA18-4362-BB7B-D8EF17A1AF80}" type="sibTrans" cxnId="{4880D79A-6D1E-46B5-8608-84BF03F86040}">
      <dgm:prSet/>
      <dgm:spPr/>
      <dgm:t>
        <a:bodyPr/>
        <a:lstStyle/>
        <a:p>
          <a:endParaRPr lang="en-US"/>
        </a:p>
      </dgm:t>
    </dgm:pt>
    <dgm:pt modelId="{6FCE6C69-2A97-4E58-89A2-B4A307BAEB23}">
      <dgm:prSet phldrT="[Text]" custT="1"/>
      <dgm:spPr/>
      <dgm:t>
        <a:bodyPr/>
        <a:lstStyle/>
        <a:p>
          <a:r>
            <a:rPr lang="en-US" sz="2400">
              <a:latin typeface="Verdana"/>
              <a:ea typeface="Verdana"/>
            </a:rPr>
            <a:t>Grants </a:t>
          </a:r>
          <a:br>
            <a:rPr lang="en-US" sz="2400">
              <a:latin typeface="Verdana"/>
              <a:ea typeface="Verdana"/>
            </a:rPr>
          </a:br>
          <a:r>
            <a:rPr lang="en-US" sz="2400">
              <a:latin typeface="Verdana"/>
              <a:ea typeface="Verdana"/>
            </a:rPr>
            <a:t>for Political Subdivisions</a:t>
          </a:r>
        </a:p>
      </dgm:t>
    </dgm:pt>
    <dgm:pt modelId="{A3339446-98A8-40AA-A7CB-03F0813A2EA3}" type="parTrans" cxnId="{8E43D569-0B12-4A8E-903E-A27E1738C7B6}">
      <dgm:prSet/>
      <dgm:spPr/>
      <dgm:t>
        <a:bodyPr/>
        <a:lstStyle/>
        <a:p>
          <a:endParaRPr lang="en-US"/>
        </a:p>
      </dgm:t>
    </dgm:pt>
    <dgm:pt modelId="{985285B1-483C-4DDE-95F9-137E855A4238}" type="sibTrans" cxnId="{8E43D569-0B12-4A8E-903E-A27E1738C7B6}">
      <dgm:prSet/>
      <dgm:spPr/>
      <dgm:t>
        <a:bodyPr/>
        <a:lstStyle/>
        <a:p>
          <a:endParaRPr lang="en-US"/>
        </a:p>
      </dgm:t>
    </dgm:pt>
    <dgm:pt modelId="{04012E74-BBB0-4D5C-BFEE-8CA422CFC0C5}">
      <dgm:prSet phldrT="[Text]" custT="1"/>
      <dgm:spPr/>
      <dgm:t>
        <a:bodyPr/>
        <a:lstStyle/>
        <a:p>
          <a:r>
            <a:rPr lang="en-US" sz="2000" dirty="0">
              <a:latin typeface="Verdana"/>
              <a:ea typeface="Verdana"/>
            </a:rPr>
            <a:t>Grants for Tribes and Intertribal Consortia</a:t>
          </a:r>
        </a:p>
      </dgm:t>
    </dgm:pt>
    <dgm:pt modelId="{6F839C6F-6C59-4123-BBC0-FE9FDA244935}" type="parTrans" cxnId="{2CB4EAD8-04D0-4ACE-A7E5-B85CBAC9CA42}">
      <dgm:prSet/>
      <dgm:spPr/>
      <dgm:t>
        <a:bodyPr/>
        <a:lstStyle/>
        <a:p>
          <a:endParaRPr lang="en-US"/>
        </a:p>
      </dgm:t>
    </dgm:pt>
    <dgm:pt modelId="{58D212A9-606F-48F6-9AE1-DD77515D8D4F}" type="sibTrans" cxnId="{2CB4EAD8-04D0-4ACE-A7E5-B85CBAC9CA42}">
      <dgm:prSet/>
      <dgm:spPr/>
      <dgm:t>
        <a:bodyPr/>
        <a:lstStyle/>
        <a:p>
          <a:endParaRPr lang="en-US"/>
        </a:p>
      </dgm:t>
    </dgm:pt>
    <dgm:pt modelId="{93FCF03C-B871-46E9-A6AB-4DDB0BC52041}">
      <dgm:prSet phldrT="[Text]" custT="1"/>
      <dgm:spPr/>
      <dgm:t>
        <a:bodyPr/>
        <a:lstStyle/>
        <a:p>
          <a:r>
            <a:rPr lang="en-US" sz="2400">
              <a:latin typeface="Verdana"/>
              <a:ea typeface="Verdana"/>
            </a:rPr>
            <a:t>Grants for States and Territories</a:t>
          </a:r>
        </a:p>
      </dgm:t>
    </dgm:pt>
    <dgm:pt modelId="{C6141DE7-FEB1-4242-B347-3A9787D3620F}" type="parTrans" cxnId="{ED27CB9F-B4B8-460A-9D5A-3D0F82D15ECF}">
      <dgm:prSet/>
      <dgm:spPr/>
      <dgm:t>
        <a:bodyPr/>
        <a:lstStyle/>
        <a:p>
          <a:endParaRPr lang="en-US"/>
        </a:p>
      </dgm:t>
    </dgm:pt>
    <dgm:pt modelId="{774B0770-DF5B-4967-A2E8-38E391514707}" type="sibTrans" cxnId="{ED27CB9F-B4B8-460A-9D5A-3D0F82D15ECF}">
      <dgm:prSet/>
      <dgm:spPr/>
      <dgm:t>
        <a:bodyPr/>
        <a:lstStyle/>
        <a:p>
          <a:endParaRPr lang="en-US"/>
        </a:p>
      </dgm:t>
    </dgm:pt>
    <dgm:pt modelId="{9F3A9C36-AA4D-4608-926F-1D3C4F59A659}" type="pres">
      <dgm:prSet presAssocID="{29777BAC-1B85-4920-B97E-273C156894C2}" presName="hierChild1" presStyleCnt="0">
        <dgm:presLayoutVars>
          <dgm:orgChart val="1"/>
          <dgm:chPref val="1"/>
          <dgm:dir/>
          <dgm:animOne val="branch"/>
          <dgm:animLvl val="lvl"/>
          <dgm:resizeHandles/>
        </dgm:presLayoutVars>
      </dgm:prSet>
      <dgm:spPr/>
    </dgm:pt>
    <dgm:pt modelId="{5EC2C5D1-E73B-4D7D-9F11-27B8578F5321}" type="pres">
      <dgm:prSet presAssocID="{BAFDB80D-E89C-412F-BAB6-1A3052135C88}" presName="hierRoot1" presStyleCnt="0">
        <dgm:presLayoutVars>
          <dgm:hierBranch val="init"/>
        </dgm:presLayoutVars>
      </dgm:prSet>
      <dgm:spPr/>
    </dgm:pt>
    <dgm:pt modelId="{C388E031-3BD3-441E-9D8A-89E3CA01B447}" type="pres">
      <dgm:prSet presAssocID="{BAFDB80D-E89C-412F-BAB6-1A3052135C88}" presName="rootComposite1" presStyleCnt="0"/>
      <dgm:spPr/>
    </dgm:pt>
    <dgm:pt modelId="{B5C37A3A-9F5D-4803-AADB-E82D21D2F6AA}" type="pres">
      <dgm:prSet presAssocID="{BAFDB80D-E89C-412F-BAB6-1A3052135C88}" presName="rootText1" presStyleLbl="node0" presStyleIdx="0" presStyleCnt="1">
        <dgm:presLayoutVars>
          <dgm:chPref val="3"/>
        </dgm:presLayoutVars>
      </dgm:prSet>
      <dgm:spPr/>
    </dgm:pt>
    <dgm:pt modelId="{5236BDEA-72A4-47CE-8F00-7D7B21831671}" type="pres">
      <dgm:prSet presAssocID="{BAFDB80D-E89C-412F-BAB6-1A3052135C88}" presName="rootConnector1" presStyleLbl="node1" presStyleIdx="0" presStyleCnt="0"/>
      <dgm:spPr/>
    </dgm:pt>
    <dgm:pt modelId="{9216B0F7-CF21-4A0F-B290-8DA859563237}" type="pres">
      <dgm:prSet presAssocID="{BAFDB80D-E89C-412F-BAB6-1A3052135C88}" presName="hierChild2" presStyleCnt="0"/>
      <dgm:spPr/>
    </dgm:pt>
    <dgm:pt modelId="{108DBAC2-A05B-4E5B-ACB3-55AB3EDD451B}" type="pres">
      <dgm:prSet presAssocID="{A3339446-98A8-40AA-A7CB-03F0813A2EA3}" presName="Name37" presStyleLbl="parChTrans1D2" presStyleIdx="0" presStyleCnt="3"/>
      <dgm:spPr/>
    </dgm:pt>
    <dgm:pt modelId="{E52C49EB-AFB1-4658-BF17-78353A4A3A33}" type="pres">
      <dgm:prSet presAssocID="{6FCE6C69-2A97-4E58-89A2-B4A307BAEB23}" presName="hierRoot2" presStyleCnt="0">
        <dgm:presLayoutVars>
          <dgm:hierBranch val="init"/>
        </dgm:presLayoutVars>
      </dgm:prSet>
      <dgm:spPr/>
    </dgm:pt>
    <dgm:pt modelId="{DD778935-0095-4C21-A164-17339161D516}" type="pres">
      <dgm:prSet presAssocID="{6FCE6C69-2A97-4E58-89A2-B4A307BAEB23}" presName="rootComposite" presStyleCnt="0"/>
      <dgm:spPr/>
    </dgm:pt>
    <dgm:pt modelId="{F4D787E4-5DBB-4692-B3D7-2A762E058B63}" type="pres">
      <dgm:prSet presAssocID="{6FCE6C69-2A97-4E58-89A2-B4A307BAEB23}" presName="rootText" presStyleLbl="node2" presStyleIdx="0" presStyleCnt="3" custScaleX="100116">
        <dgm:presLayoutVars>
          <dgm:chPref val="3"/>
        </dgm:presLayoutVars>
      </dgm:prSet>
      <dgm:spPr/>
    </dgm:pt>
    <dgm:pt modelId="{18AA946E-DF48-4066-8A56-92B8BFD8445D}" type="pres">
      <dgm:prSet presAssocID="{6FCE6C69-2A97-4E58-89A2-B4A307BAEB23}" presName="rootConnector" presStyleLbl="node2" presStyleIdx="0" presStyleCnt="3"/>
      <dgm:spPr/>
    </dgm:pt>
    <dgm:pt modelId="{3EC45B17-EB3A-4C8F-B611-7AC8C61BEF78}" type="pres">
      <dgm:prSet presAssocID="{6FCE6C69-2A97-4E58-89A2-B4A307BAEB23}" presName="hierChild4" presStyleCnt="0"/>
      <dgm:spPr/>
    </dgm:pt>
    <dgm:pt modelId="{8389EB3C-70E3-4E4A-AD70-6C2002644E34}" type="pres">
      <dgm:prSet presAssocID="{6FCE6C69-2A97-4E58-89A2-B4A307BAEB23}" presName="hierChild5" presStyleCnt="0"/>
      <dgm:spPr/>
    </dgm:pt>
    <dgm:pt modelId="{CE43CDD6-61E4-428F-849E-9A92D9072DB5}" type="pres">
      <dgm:prSet presAssocID="{6F839C6F-6C59-4123-BBC0-FE9FDA244935}" presName="Name37" presStyleLbl="parChTrans1D2" presStyleIdx="1" presStyleCnt="3"/>
      <dgm:spPr/>
    </dgm:pt>
    <dgm:pt modelId="{C9F83941-BA7F-4494-85C4-819A3AD5F801}" type="pres">
      <dgm:prSet presAssocID="{04012E74-BBB0-4D5C-BFEE-8CA422CFC0C5}" presName="hierRoot2" presStyleCnt="0">
        <dgm:presLayoutVars>
          <dgm:hierBranch val="init"/>
        </dgm:presLayoutVars>
      </dgm:prSet>
      <dgm:spPr/>
    </dgm:pt>
    <dgm:pt modelId="{BB311472-E1C7-4AE0-B7B5-6B63BC4714F8}" type="pres">
      <dgm:prSet presAssocID="{04012E74-BBB0-4D5C-BFEE-8CA422CFC0C5}" presName="rootComposite" presStyleCnt="0"/>
      <dgm:spPr/>
    </dgm:pt>
    <dgm:pt modelId="{6AC36C40-B280-423B-BE32-F5FF201EC5B5}" type="pres">
      <dgm:prSet presAssocID="{04012E74-BBB0-4D5C-BFEE-8CA422CFC0C5}" presName="rootText" presStyleLbl="node2" presStyleIdx="1" presStyleCnt="3">
        <dgm:presLayoutVars>
          <dgm:chPref val="3"/>
        </dgm:presLayoutVars>
      </dgm:prSet>
      <dgm:spPr/>
    </dgm:pt>
    <dgm:pt modelId="{063AECE4-ED7A-44C6-A6BC-7B4D421C5BA4}" type="pres">
      <dgm:prSet presAssocID="{04012E74-BBB0-4D5C-BFEE-8CA422CFC0C5}" presName="rootConnector" presStyleLbl="node2" presStyleIdx="1" presStyleCnt="3"/>
      <dgm:spPr/>
    </dgm:pt>
    <dgm:pt modelId="{0BCE314F-7CC5-44FA-9FC3-8273CEB7BFC4}" type="pres">
      <dgm:prSet presAssocID="{04012E74-BBB0-4D5C-BFEE-8CA422CFC0C5}" presName="hierChild4" presStyleCnt="0"/>
      <dgm:spPr/>
    </dgm:pt>
    <dgm:pt modelId="{E7B6DFE1-737F-4BDB-A43F-AFE2BF869B18}" type="pres">
      <dgm:prSet presAssocID="{04012E74-BBB0-4D5C-BFEE-8CA422CFC0C5}" presName="hierChild5" presStyleCnt="0"/>
      <dgm:spPr/>
    </dgm:pt>
    <dgm:pt modelId="{9B9353D5-2CAD-4B65-920C-DA9615381FD7}" type="pres">
      <dgm:prSet presAssocID="{C6141DE7-FEB1-4242-B347-3A9787D3620F}" presName="Name37" presStyleLbl="parChTrans1D2" presStyleIdx="2" presStyleCnt="3"/>
      <dgm:spPr/>
    </dgm:pt>
    <dgm:pt modelId="{F1CA04A3-ECC4-4635-A8C1-D58CFF7AD107}" type="pres">
      <dgm:prSet presAssocID="{93FCF03C-B871-46E9-A6AB-4DDB0BC52041}" presName="hierRoot2" presStyleCnt="0">
        <dgm:presLayoutVars>
          <dgm:hierBranch val="init"/>
        </dgm:presLayoutVars>
      </dgm:prSet>
      <dgm:spPr/>
    </dgm:pt>
    <dgm:pt modelId="{C3C34499-19FB-4823-AEEB-7256169D833C}" type="pres">
      <dgm:prSet presAssocID="{93FCF03C-B871-46E9-A6AB-4DDB0BC52041}" presName="rootComposite" presStyleCnt="0"/>
      <dgm:spPr/>
    </dgm:pt>
    <dgm:pt modelId="{1E986A5A-1745-498A-8AFD-CEB6BD3F2B9B}" type="pres">
      <dgm:prSet presAssocID="{93FCF03C-B871-46E9-A6AB-4DDB0BC52041}" presName="rootText" presStyleLbl="node2" presStyleIdx="2" presStyleCnt="3">
        <dgm:presLayoutVars>
          <dgm:chPref val="3"/>
        </dgm:presLayoutVars>
      </dgm:prSet>
      <dgm:spPr/>
    </dgm:pt>
    <dgm:pt modelId="{A863AB20-52F0-4E70-B445-FB675376BCC3}" type="pres">
      <dgm:prSet presAssocID="{93FCF03C-B871-46E9-A6AB-4DDB0BC52041}" presName="rootConnector" presStyleLbl="node2" presStyleIdx="2" presStyleCnt="3"/>
      <dgm:spPr/>
    </dgm:pt>
    <dgm:pt modelId="{85FC5E26-3644-4739-8BC5-FC60598FECA7}" type="pres">
      <dgm:prSet presAssocID="{93FCF03C-B871-46E9-A6AB-4DDB0BC52041}" presName="hierChild4" presStyleCnt="0"/>
      <dgm:spPr/>
    </dgm:pt>
    <dgm:pt modelId="{596DBAD7-34B2-45C4-9CFC-6FAEB3DA14C4}" type="pres">
      <dgm:prSet presAssocID="{93FCF03C-B871-46E9-A6AB-4DDB0BC52041}" presName="hierChild5" presStyleCnt="0"/>
      <dgm:spPr/>
    </dgm:pt>
    <dgm:pt modelId="{5877EF82-EC21-41D8-82A5-9D6826682CDC}" type="pres">
      <dgm:prSet presAssocID="{BAFDB80D-E89C-412F-BAB6-1A3052135C88}" presName="hierChild3" presStyleCnt="0"/>
      <dgm:spPr/>
    </dgm:pt>
  </dgm:ptLst>
  <dgm:cxnLst>
    <dgm:cxn modelId="{1C2F311F-797E-4BE1-89F8-BC6D15794580}" type="presOf" srcId="{BAFDB80D-E89C-412F-BAB6-1A3052135C88}" destId="{B5C37A3A-9F5D-4803-AADB-E82D21D2F6AA}" srcOrd="0" destOrd="0" presId="urn:microsoft.com/office/officeart/2005/8/layout/orgChart1"/>
    <dgm:cxn modelId="{57B58327-C899-4F65-91C1-75213E7B1483}" type="presOf" srcId="{C6141DE7-FEB1-4242-B347-3A9787D3620F}" destId="{9B9353D5-2CAD-4B65-920C-DA9615381FD7}" srcOrd="0" destOrd="0" presId="urn:microsoft.com/office/officeart/2005/8/layout/orgChart1"/>
    <dgm:cxn modelId="{FAA70E2B-E0EC-457F-B4C3-B1FF7A1A4023}" type="presOf" srcId="{A3339446-98A8-40AA-A7CB-03F0813A2EA3}" destId="{108DBAC2-A05B-4E5B-ACB3-55AB3EDD451B}" srcOrd="0" destOrd="0" presId="urn:microsoft.com/office/officeart/2005/8/layout/orgChart1"/>
    <dgm:cxn modelId="{DB8E6737-77E2-4684-B46C-8975DDCBB37B}" type="presOf" srcId="{6FCE6C69-2A97-4E58-89A2-B4A307BAEB23}" destId="{F4D787E4-5DBB-4692-B3D7-2A762E058B63}" srcOrd="0" destOrd="0" presId="urn:microsoft.com/office/officeart/2005/8/layout/orgChart1"/>
    <dgm:cxn modelId="{8E43D569-0B12-4A8E-903E-A27E1738C7B6}" srcId="{BAFDB80D-E89C-412F-BAB6-1A3052135C88}" destId="{6FCE6C69-2A97-4E58-89A2-B4A307BAEB23}" srcOrd="0" destOrd="0" parTransId="{A3339446-98A8-40AA-A7CB-03F0813A2EA3}" sibTransId="{985285B1-483C-4DDE-95F9-137E855A4238}"/>
    <dgm:cxn modelId="{03544392-EB5F-4D81-B416-C41712994CB2}" type="presOf" srcId="{6FCE6C69-2A97-4E58-89A2-B4A307BAEB23}" destId="{18AA946E-DF48-4066-8A56-92B8BFD8445D}" srcOrd="1" destOrd="0" presId="urn:microsoft.com/office/officeart/2005/8/layout/orgChart1"/>
    <dgm:cxn modelId="{DCFC8096-68D4-4813-9169-02CFADBC2417}" type="presOf" srcId="{BAFDB80D-E89C-412F-BAB6-1A3052135C88}" destId="{5236BDEA-72A4-47CE-8F00-7D7B21831671}" srcOrd="1" destOrd="0" presId="urn:microsoft.com/office/officeart/2005/8/layout/orgChart1"/>
    <dgm:cxn modelId="{51AA5598-4D1A-4D54-AF94-4CCE1294A438}" type="presOf" srcId="{93FCF03C-B871-46E9-A6AB-4DDB0BC52041}" destId="{A863AB20-52F0-4E70-B445-FB675376BCC3}" srcOrd="1" destOrd="0" presId="urn:microsoft.com/office/officeart/2005/8/layout/orgChart1"/>
    <dgm:cxn modelId="{4880D79A-6D1E-46B5-8608-84BF03F86040}" srcId="{29777BAC-1B85-4920-B97E-273C156894C2}" destId="{BAFDB80D-E89C-412F-BAB6-1A3052135C88}" srcOrd="0" destOrd="0" parTransId="{B259B24F-92C6-4E87-9C41-729492308BC8}" sibTransId="{71029620-EA18-4362-BB7B-D8EF17A1AF80}"/>
    <dgm:cxn modelId="{ED27CB9F-B4B8-460A-9D5A-3D0F82D15ECF}" srcId="{BAFDB80D-E89C-412F-BAB6-1A3052135C88}" destId="{93FCF03C-B871-46E9-A6AB-4DDB0BC52041}" srcOrd="2" destOrd="0" parTransId="{C6141DE7-FEB1-4242-B347-3A9787D3620F}" sibTransId="{774B0770-DF5B-4967-A2E8-38E391514707}"/>
    <dgm:cxn modelId="{F66C04AC-29F8-471E-8EC1-D790C9B1CDDE}" type="presOf" srcId="{93FCF03C-B871-46E9-A6AB-4DDB0BC52041}" destId="{1E986A5A-1745-498A-8AFD-CEB6BD3F2B9B}" srcOrd="0" destOrd="0" presId="urn:microsoft.com/office/officeart/2005/8/layout/orgChart1"/>
    <dgm:cxn modelId="{34DB5EC5-CD22-4F6A-B3F3-B0D7FE457672}" type="presOf" srcId="{04012E74-BBB0-4D5C-BFEE-8CA422CFC0C5}" destId="{063AECE4-ED7A-44C6-A6BC-7B4D421C5BA4}" srcOrd="1" destOrd="0" presId="urn:microsoft.com/office/officeart/2005/8/layout/orgChart1"/>
    <dgm:cxn modelId="{7D47CBD7-1337-4310-965A-875D99D3820B}" type="presOf" srcId="{29777BAC-1B85-4920-B97E-273C156894C2}" destId="{9F3A9C36-AA4D-4608-926F-1D3C4F59A659}" srcOrd="0" destOrd="0" presId="urn:microsoft.com/office/officeart/2005/8/layout/orgChart1"/>
    <dgm:cxn modelId="{2CB4EAD8-04D0-4ACE-A7E5-B85CBAC9CA42}" srcId="{BAFDB80D-E89C-412F-BAB6-1A3052135C88}" destId="{04012E74-BBB0-4D5C-BFEE-8CA422CFC0C5}" srcOrd="1" destOrd="0" parTransId="{6F839C6F-6C59-4123-BBC0-FE9FDA244935}" sibTransId="{58D212A9-606F-48F6-9AE1-DD77515D8D4F}"/>
    <dgm:cxn modelId="{8C0F4EEA-5A9B-4A33-AA5E-50135F286F76}" type="presOf" srcId="{6F839C6F-6C59-4123-BBC0-FE9FDA244935}" destId="{CE43CDD6-61E4-428F-849E-9A92D9072DB5}" srcOrd="0" destOrd="0" presId="urn:microsoft.com/office/officeart/2005/8/layout/orgChart1"/>
    <dgm:cxn modelId="{F261AAEF-87DC-48F9-82DB-1C12DF6FA31D}" type="presOf" srcId="{04012E74-BBB0-4D5C-BFEE-8CA422CFC0C5}" destId="{6AC36C40-B280-423B-BE32-F5FF201EC5B5}" srcOrd="0" destOrd="0" presId="urn:microsoft.com/office/officeart/2005/8/layout/orgChart1"/>
    <dgm:cxn modelId="{D9DD7B06-2049-4D64-BF39-90DC43F310C3}" type="presParOf" srcId="{9F3A9C36-AA4D-4608-926F-1D3C4F59A659}" destId="{5EC2C5D1-E73B-4D7D-9F11-27B8578F5321}" srcOrd="0" destOrd="0" presId="urn:microsoft.com/office/officeart/2005/8/layout/orgChart1"/>
    <dgm:cxn modelId="{3A54E92F-A733-49D1-BEDD-D2E3895D9EFD}" type="presParOf" srcId="{5EC2C5D1-E73B-4D7D-9F11-27B8578F5321}" destId="{C388E031-3BD3-441E-9D8A-89E3CA01B447}" srcOrd="0" destOrd="0" presId="urn:microsoft.com/office/officeart/2005/8/layout/orgChart1"/>
    <dgm:cxn modelId="{9E33E7BF-97AF-4611-9618-D6DC89E58F45}" type="presParOf" srcId="{C388E031-3BD3-441E-9D8A-89E3CA01B447}" destId="{B5C37A3A-9F5D-4803-AADB-E82D21D2F6AA}" srcOrd="0" destOrd="0" presId="urn:microsoft.com/office/officeart/2005/8/layout/orgChart1"/>
    <dgm:cxn modelId="{2A93E8EB-F4AF-4CF6-B309-B4F7EC5E3A8A}" type="presParOf" srcId="{C388E031-3BD3-441E-9D8A-89E3CA01B447}" destId="{5236BDEA-72A4-47CE-8F00-7D7B21831671}" srcOrd="1" destOrd="0" presId="urn:microsoft.com/office/officeart/2005/8/layout/orgChart1"/>
    <dgm:cxn modelId="{F54D6FB8-6DB6-493F-BBF2-A3B69158B09F}" type="presParOf" srcId="{5EC2C5D1-E73B-4D7D-9F11-27B8578F5321}" destId="{9216B0F7-CF21-4A0F-B290-8DA859563237}" srcOrd="1" destOrd="0" presId="urn:microsoft.com/office/officeart/2005/8/layout/orgChart1"/>
    <dgm:cxn modelId="{9CD1AA83-062A-4C5A-8AB9-D03CFDC491F1}" type="presParOf" srcId="{9216B0F7-CF21-4A0F-B290-8DA859563237}" destId="{108DBAC2-A05B-4E5B-ACB3-55AB3EDD451B}" srcOrd="0" destOrd="0" presId="urn:microsoft.com/office/officeart/2005/8/layout/orgChart1"/>
    <dgm:cxn modelId="{85774B40-1DE5-4965-AE74-18E0B3B34784}" type="presParOf" srcId="{9216B0F7-CF21-4A0F-B290-8DA859563237}" destId="{E52C49EB-AFB1-4658-BF17-78353A4A3A33}" srcOrd="1" destOrd="0" presId="urn:microsoft.com/office/officeart/2005/8/layout/orgChart1"/>
    <dgm:cxn modelId="{1D5D5803-AA4E-4B4B-A573-56D55283A7E7}" type="presParOf" srcId="{E52C49EB-AFB1-4658-BF17-78353A4A3A33}" destId="{DD778935-0095-4C21-A164-17339161D516}" srcOrd="0" destOrd="0" presId="urn:microsoft.com/office/officeart/2005/8/layout/orgChart1"/>
    <dgm:cxn modelId="{5C20B9E3-4C64-40DF-BAFE-38C561AB8DE4}" type="presParOf" srcId="{DD778935-0095-4C21-A164-17339161D516}" destId="{F4D787E4-5DBB-4692-B3D7-2A762E058B63}" srcOrd="0" destOrd="0" presId="urn:microsoft.com/office/officeart/2005/8/layout/orgChart1"/>
    <dgm:cxn modelId="{8DB5D3F4-8C17-47A8-BE91-09F8B9E9E916}" type="presParOf" srcId="{DD778935-0095-4C21-A164-17339161D516}" destId="{18AA946E-DF48-4066-8A56-92B8BFD8445D}" srcOrd="1" destOrd="0" presId="urn:microsoft.com/office/officeart/2005/8/layout/orgChart1"/>
    <dgm:cxn modelId="{3DDF1409-055E-489D-B5E5-5FBEA1C07CEE}" type="presParOf" srcId="{E52C49EB-AFB1-4658-BF17-78353A4A3A33}" destId="{3EC45B17-EB3A-4C8F-B611-7AC8C61BEF78}" srcOrd="1" destOrd="0" presId="urn:microsoft.com/office/officeart/2005/8/layout/orgChart1"/>
    <dgm:cxn modelId="{B3EB1870-3FDE-4474-AE9E-57A587EE38DD}" type="presParOf" srcId="{E52C49EB-AFB1-4658-BF17-78353A4A3A33}" destId="{8389EB3C-70E3-4E4A-AD70-6C2002644E34}" srcOrd="2" destOrd="0" presId="urn:microsoft.com/office/officeart/2005/8/layout/orgChart1"/>
    <dgm:cxn modelId="{CD00A692-9F2F-4DEC-8EAE-BB6F6A148047}" type="presParOf" srcId="{9216B0F7-CF21-4A0F-B290-8DA859563237}" destId="{CE43CDD6-61E4-428F-849E-9A92D9072DB5}" srcOrd="2" destOrd="0" presId="urn:microsoft.com/office/officeart/2005/8/layout/orgChart1"/>
    <dgm:cxn modelId="{81170CE4-EAAE-4342-B582-75CA7D2C92C1}" type="presParOf" srcId="{9216B0F7-CF21-4A0F-B290-8DA859563237}" destId="{C9F83941-BA7F-4494-85C4-819A3AD5F801}" srcOrd="3" destOrd="0" presId="urn:microsoft.com/office/officeart/2005/8/layout/orgChart1"/>
    <dgm:cxn modelId="{F2270175-B553-41C8-8B83-FA299DB95807}" type="presParOf" srcId="{C9F83941-BA7F-4494-85C4-819A3AD5F801}" destId="{BB311472-E1C7-4AE0-B7B5-6B63BC4714F8}" srcOrd="0" destOrd="0" presId="urn:microsoft.com/office/officeart/2005/8/layout/orgChart1"/>
    <dgm:cxn modelId="{80E3A4E6-D255-40EA-91F9-E4EE9F697FF1}" type="presParOf" srcId="{BB311472-E1C7-4AE0-B7B5-6B63BC4714F8}" destId="{6AC36C40-B280-423B-BE32-F5FF201EC5B5}" srcOrd="0" destOrd="0" presId="urn:microsoft.com/office/officeart/2005/8/layout/orgChart1"/>
    <dgm:cxn modelId="{BB894D94-FF28-46B5-90B2-802CC06E5B25}" type="presParOf" srcId="{BB311472-E1C7-4AE0-B7B5-6B63BC4714F8}" destId="{063AECE4-ED7A-44C6-A6BC-7B4D421C5BA4}" srcOrd="1" destOrd="0" presId="urn:microsoft.com/office/officeart/2005/8/layout/orgChart1"/>
    <dgm:cxn modelId="{D4936108-F2D0-4090-91CC-ABA1826FF6DB}" type="presParOf" srcId="{C9F83941-BA7F-4494-85C4-819A3AD5F801}" destId="{0BCE314F-7CC5-44FA-9FC3-8273CEB7BFC4}" srcOrd="1" destOrd="0" presId="urn:microsoft.com/office/officeart/2005/8/layout/orgChart1"/>
    <dgm:cxn modelId="{8FDC4236-6D50-484A-8E68-F845587A25EB}" type="presParOf" srcId="{C9F83941-BA7F-4494-85C4-819A3AD5F801}" destId="{E7B6DFE1-737F-4BDB-A43F-AFE2BF869B18}" srcOrd="2" destOrd="0" presId="urn:microsoft.com/office/officeart/2005/8/layout/orgChart1"/>
    <dgm:cxn modelId="{1D9D6323-448F-4C88-9341-92BF58A6D932}" type="presParOf" srcId="{9216B0F7-CF21-4A0F-B290-8DA859563237}" destId="{9B9353D5-2CAD-4B65-920C-DA9615381FD7}" srcOrd="4" destOrd="0" presId="urn:microsoft.com/office/officeart/2005/8/layout/orgChart1"/>
    <dgm:cxn modelId="{133F133A-AB6B-4FC8-AB6E-B459A1ED94A6}" type="presParOf" srcId="{9216B0F7-CF21-4A0F-B290-8DA859563237}" destId="{F1CA04A3-ECC4-4635-A8C1-D58CFF7AD107}" srcOrd="5" destOrd="0" presId="urn:microsoft.com/office/officeart/2005/8/layout/orgChart1"/>
    <dgm:cxn modelId="{11C4F282-B7ED-49E2-8A19-C8AACDA0669F}" type="presParOf" srcId="{F1CA04A3-ECC4-4635-A8C1-D58CFF7AD107}" destId="{C3C34499-19FB-4823-AEEB-7256169D833C}" srcOrd="0" destOrd="0" presId="urn:microsoft.com/office/officeart/2005/8/layout/orgChart1"/>
    <dgm:cxn modelId="{686AC0D3-0524-4DB5-A3F2-F9EC52EA4D1A}" type="presParOf" srcId="{C3C34499-19FB-4823-AEEB-7256169D833C}" destId="{1E986A5A-1745-498A-8AFD-CEB6BD3F2B9B}" srcOrd="0" destOrd="0" presId="urn:microsoft.com/office/officeart/2005/8/layout/orgChart1"/>
    <dgm:cxn modelId="{948B9780-2BAB-4498-A3A3-57F9748A61A1}" type="presParOf" srcId="{C3C34499-19FB-4823-AEEB-7256169D833C}" destId="{A863AB20-52F0-4E70-B445-FB675376BCC3}" srcOrd="1" destOrd="0" presId="urn:microsoft.com/office/officeart/2005/8/layout/orgChart1"/>
    <dgm:cxn modelId="{2F7DDEE3-E506-45CF-932B-9516E176671C}" type="presParOf" srcId="{F1CA04A3-ECC4-4635-A8C1-D58CFF7AD107}" destId="{85FC5E26-3644-4739-8BC5-FC60598FECA7}" srcOrd="1" destOrd="0" presId="urn:microsoft.com/office/officeart/2005/8/layout/orgChart1"/>
    <dgm:cxn modelId="{E0C34D31-A031-4E93-89DC-94B76717D2CA}" type="presParOf" srcId="{F1CA04A3-ECC4-4635-A8C1-D58CFF7AD107}" destId="{596DBAD7-34B2-45C4-9CFC-6FAEB3DA14C4}" srcOrd="2" destOrd="0" presId="urn:microsoft.com/office/officeart/2005/8/layout/orgChart1"/>
    <dgm:cxn modelId="{CE4F3C20-18DE-424A-80A6-4F8A024CE8ED}" type="presParOf" srcId="{5EC2C5D1-E73B-4D7D-9F11-27B8578F5321}" destId="{5877EF82-EC21-41D8-82A5-9D6826682CD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9353D5-2CAD-4B65-920C-DA9615381FD7}">
      <dsp:nvSpPr>
        <dsp:cNvPr id="0" name=""/>
        <dsp:cNvSpPr/>
      </dsp:nvSpPr>
      <dsp:spPr>
        <a:xfrm>
          <a:off x="4796732" y="3041483"/>
          <a:ext cx="3391805" cy="588378"/>
        </a:xfrm>
        <a:custGeom>
          <a:avLst/>
          <a:gdLst/>
          <a:ahLst/>
          <a:cxnLst/>
          <a:rect l="0" t="0" r="0" b="0"/>
          <a:pathLst>
            <a:path>
              <a:moveTo>
                <a:pt x="0" y="0"/>
              </a:moveTo>
              <a:lnTo>
                <a:pt x="0" y="294189"/>
              </a:lnTo>
              <a:lnTo>
                <a:pt x="3391805" y="294189"/>
              </a:lnTo>
              <a:lnTo>
                <a:pt x="3391805" y="58837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E43CDD6-61E4-428F-849E-9A92D9072DB5}">
      <dsp:nvSpPr>
        <dsp:cNvPr id="0" name=""/>
        <dsp:cNvSpPr/>
      </dsp:nvSpPr>
      <dsp:spPr>
        <a:xfrm>
          <a:off x="4751011" y="3041483"/>
          <a:ext cx="91440" cy="588378"/>
        </a:xfrm>
        <a:custGeom>
          <a:avLst/>
          <a:gdLst/>
          <a:ahLst/>
          <a:cxnLst/>
          <a:rect l="0" t="0" r="0" b="0"/>
          <a:pathLst>
            <a:path>
              <a:moveTo>
                <a:pt x="45720" y="0"/>
              </a:moveTo>
              <a:lnTo>
                <a:pt x="45720" y="294189"/>
              </a:lnTo>
              <a:lnTo>
                <a:pt x="47345" y="294189"/>
              </a:lnTo>
              <a:lnTo>
                <a:pt x="47345" y="58837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08DBAC2-A05B-4E5B-ACB3-55AB3EDD451B}">
      <dsp:nvSpPr>
        <dsp:cNvPr id="0" name=""/>
        <dsp:cNvSpPr/>
      </dsp:nvSpPr>
      <dsp:spPr>
        <a:xfrm>
          <a:off x="1406551" y="3041483"/>
          <a:ext cx="3390180" cy="588378"/>
        </a:xfrm>
        <a:custGeom>
          <a:avLst/>
          <a:gdLst/>
          <a:ahLst/>
          <a:cxnLst/>
          <a:rect l="0" t="0" r="0" b="0"/>
          <a:pathLst>
            <a:path>
              <a:moveTo>
                <a:pt x="3390180" y="0"/>
              </a:moveTo>
              <a:lnTo>
                <a:pt x="3390180" y="294189"/>
              </a:lnTo>
              <a:lnTo>
                <a:pt x="0" y="294189"/>
              </a:lnTo>
              <a:lnTo>
                <a:pt x="0" y="58837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5C37A3A-9F5D-4803-AADB-E82D21D2F6AA}">
      <dsp:nvSpPr>
        <dsp:cNvPr id="0" name=""/>
        <dsp:cNvSpPr/>
      </dsp:nvSpPr>
      <dsp:spPr>
        <a:xfrm>
          <a:off x="3395830" y="1640582"/>
          <a:ext cx="2801802" cy="1400901"/>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rtl="0">
            <a:lnSpc>
              <a:spcPct val="90000"/>
            </a:lnSpc>
            <a:spcBef>
              <a:spcPct val="0"/>
            </a:spcBef>
            <a:spcAft>
              <a:spcPct val="35000"/>
            </a:spcAft>
            <a:buNone/>
          </a:pPr>
          <a:r>
            <a:rPr lang="en-US" sz="4000" b="0" kern="1200">
              <a:latin typeface="Verdana"/>
              <a:ea typeface="Verdana"/>
            </a:rPr>
            <a:t>SWIFR</a:t>
          </a:r>
          <a:endParaRPr lang="en-US" sz="4000" b="1" kern="1200">
            <a:latin typeface="Verdana"/>
            <a:ea typeface="Verdana"/>
          </a:endParaRPr>
        </a:p>
      </dsp:txBody>
      <dsp:txXfrm>
        <a:off x="3395830" y="1640582"/>
        <a:ext cx="2801802" cy="1400901"/>
      </dsp:txXfrm>
    </dsp:sp>
    <dsp:sp modelId="{F4D787E4-5DBB-4692-B3D7-2A762E058B63}">
      <dsp:nvSpPr>
        <dsp:cNvPr id="0" name=""/>
        <dsp:cNvSpPr/>
      </dsp:nvSpPr>
      <dsp:spPr>
        <a:xfrm>
          <a:off x="4025" y="3629861"/>
          <a:ext cx="2805052" cy="14009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a:latin typeface="Verdana"/>
              <a:ea typeface="Verdana"/>
            </a:rPr>
            <a:t>Grants </a:t>
          </a:r>
          <a:br>
            <a:rPr lang="en-US" sz="2400" kern="1200">
              <a:latin typeface="Verdana"/>
              <a:ea typeface="Verdana"/>
            </a:rPr>
          </a:br>
          <a:r>
            <a:rPr lang="en-US" sz="2400" kern="1200">
              <a:latin typeface="Verdana"/>
              <a:ea typeface="Verdana"/>
            </a:rPr>
            <a:t>for Political Subdivisions</a:t>
          </a:r>
        </a:p>
      </dsp:txBody>
      <dsp:txXfrm>
        <a:off x="4025" y="3629861"/>
        <a:ext cx="2805052" cy="1400901"/>
      </dsp:txXfrm>
    </dsp:sp>
    <dsp:sp modelId="{6AC36C40-B280-423B-BE32-F5FF201EC5B5}">
      <dsp:nvSpPr>
        <dsp:cNvPr id="0" name=""/>
        <dsp:cNvSpPr/>
      </dsp:nvSpPr>
      <dsp:spPr>
        <a:xfrm>
          <a:off x="3397456" y="3629861"/>
          <a:ext cx="2801802" cy="14009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Verdana"/>
              <a:ea typeface="Verdana"/>
            </a:rPr>
            <a:t>Grants for Tribes and Intertribal Consortia</a:t>
          </a:r>
        </a:p>
      </dsp:txBody>
      <dsp:txXfrm>
        <a:off x="3397456" y="3629861"/>
        <a:ext cx="2801802" cy="1400901"/>
      </dsp:txXfrm>
    </dsp:sp>
    <dsp:sp modelId="{1E986A5A-1745-498A-8AFD-CEB6BD3F2B9B}">
      <dsp:nvSpPr>
        <dsp:cNvPr id="0" name=""/>
        <dsp:cNvSpPr/>
      </dsp:nvSpPr>
      <dsp:spPr>
        <a:xfrm>
          <a:off x="6787636" y="3629861"/>
          <a:ext cx="2801802" cy="14009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a:latin typeface="Verdana"/>
              <a:ea typeface="Verdana"/>
            </a:rPr>
            <a:t>Grants for States and Territories</a:t>
          </a:r>
        </a:p>
      </dsp:txBody>
      <dsp:txXfrm>
        <a:off x="6787636" y="3629861"/>
        <a:ext cx="2801802" cy="140090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epa.gov/sites/default/files/2016-07/documents/overview_of_cwsrf_eligibilities_may_2016.pdf"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epa.gov/sites/default/files/2016-07/documents/overview_of_cwsrf_eligibilities_may_2016.pdf"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CC014F-753B-6145-963F-DDF115E223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2692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CC014F-753B-6145-963F-DDF115E223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2771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B4DA1C-2819-4998-BF81-BC9D336502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5880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 wide variety of eligible projects and flexibilities available in the CWSRF.</a:t>
            </a:r>
          </a:p>
          <a:p>
            <a:endParaRPr lang="en-US" dirty="0"/>
          </a:p>
          <a:p>
            <a:r>
              <a:rPr lang="en-US" dirty="0"/>
              <a:t>Included in a long list of eligible recipients are communities, individuals, citizens groups, non-profit organizations, and the 28 NEPs themselves. Since the program is managed by the states, the funding of eligible projects may vary according to the priorities of each state.</a:t>
            </a:r>
          </a:p>
          <a:p>
            <a:endParaRPr lang="en-US" dirty="0"/>
          </a:p>
          <a:p>
            <a:r>
              <a:rPr lang="en-US" dirty="0"/>
              <a:t>There are also many types of projects that the CWSRF may finance- from watershed and nonpoint source, many projects that protect water quality - not just wastewater treatment system investment and upgrades are eligible. In order to address the water quality impairments, we’re seeing across the country we’re eager to see state revolving funds increase investments in things like natural and green infrastructure taking advantage of the wide scope of eligible projects for the CWSRF. </a:t>
            </a:r>
          </a:p>
          <a:p>
            <a:endParaRPr lang="en-US" dirty="0"/>
          </a:p>
          <a:p>
            <a:r>
              <a:rPr lang="en-US" dirty="0">
                <a:hlinkClick r:id="rId3"/>
              </a:rPr>
              <a:t>Overview of CWSRF Eligibilities (epa.gov)</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B4DA1C-2819-4998-BF81-BC9D336502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8304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 wide variety of eligible projects and flexibilities available in the CWSRF.</a:t>
            </a:r>
          </a:p>
          <a:p>
            <a:endParaRPr lang="en-US" dirty="0"/>
          </a:p>
          <a:p>
            <a:r>
              <a:rPr lang="en-US" dirty="0"/>
              <a:t>There are also many types of projects that the CWSRF may finance- from watershed and nonpoint source, many projects that protect water quality - not just wastewater treatment system investment and upgrades are eligible.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FF0000"/>
                </a:solidFill>
                <a:effectLst/>
                <a:latin typeface="Calibri" panose="020F0502020204030204" pitchFamily="34" charset="0"/>
              </a:rPr>
              <a:t>If a trash capture project implements a NPS management plan or NEP CCMP, then it would be CWSRF eligible. A capital project like in-stream trash traps would be eligible. The NPS management plan does not have to explicitly name the project, but rather generally cover the pollutant of concern.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FF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FF0000"/>
                </a:solidFill>
                <a:effectLst/>
                <a:latin typeface="Calibri" panose="020F0502020204030204" pitchFamily="34" charset="0"/>
              </a:rPr>
              <a:t>Another eligibility includes “cooperative efforts to address nonpoint sources of pollution” so projects to address trash in waterways may fall under that. </a:t>
            </a:r>
            <a:endParaRPr lang="en-US" dirty="0"/>
          </a:p>
          <a:p>
            <a:r>
              <a:rPr lang="en-US" dirty="0">
                <a:hlinkClick r:id="rId3"/>
              </a:rPr>
              <a:t>Overview of CWSRF Eligibilities (epa.gov)</a:t>
            </a:r>
            <a:endParaRPr lang="en-US" dirty="0"/>
          </a:p>
          <a:p>
            <a:endParaRPr lang="en-US" dirty="0"/>
          </a:p>
          <a:p>
            <a:r>
              <a:rPr lang="en-US" dirty="0"/>
              <a:t>Trash capture projects that I have noticed in our reporting system were usually stormwater management improvement plans that had aspects of trash capture like catchment basins, or ‘trash removal structures’ as part of larger projects like streambank restoration and stormwater management.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B4DA1C-2819-4998-BF81-BC9D336502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0028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Bipartisan Infrastructure Law, signed by President Biden in November 2021, is a historic investment by Congress and President Biden in key programs and initiatives implemented by EPA to build safer, healthier, cleaner communities across the nation.</a:t>
            </a:r>
          </a:p>
          <a:p>
            <a:pPr marL="171450" indent="-171450">
              <a:buFont typeface="Arial" panose="020B0604020202020204" pitchFamily="34" charset="0"/>
              <a:buChar char="•"/>
            </a:pPr>
            <a:r>
              <a:rPr lang="en-US" dirty="0"/>
              <a:t>It includes $50b dollars to strengthen the nation’s wastewater and drinking water systems. Over $43 billion of this funding will go through the existing Clean Water and Drinking Water State Revolving Funds. </a:t>
            </a:r>
          </a:p>
          <a:p>
            <a:endParaRPr lang="en-US" dirty="0"/>
          </a:p>
          <a:p>
            <a:r>
              <a:rPr lang="en-US" dirty="0"/>
              <a:t>The Clean Water SRF has $12.7 an ADDITIONAL capitalization grants available above and beyond the annual appropriations that the programs receive. </a:t>
            </a:r>
          </a:p>
          <a:p>
            <a:r>
              <a:rPr lang="en-US" dirty="0"/>
              <a:t>$11.7 billion of this will be available as “general supplemental” and could go towards any CWSRF eligible project. </a:t>
            </a:r>
          </a:p>
          <a:p>
            <a:r>
              <a:rPr lang="en-US" dirty="0"/>
              <a:t>$1 billion is to address emerging contaminants- that I’ll talk a bit about in a second.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FF0000"/>
                </a:solidFill>
                <a:effectLst/>
                <a:latin typeface="Calibri" panose="020F0502020204030204" pitchFamily="34" charset="0"/>
              </a:rPr>
              <a:t>Projects addressing microplastics are eligible for the BIL EC funds, but they must also meet the normal CWSRF eligibility criteria to be eligible. Also, to be eligible for BIL EC funds, any trash capture projects would need to remove microplastics 5 microns or smaller (basically, it has to pick up microplastics, not just larger plastics that could turn into microplastics.)</a:t>
            </a:r>
          </a:p>
          <a:p>
            <a:endParaRPr lang="en-US" dirty="0"/>
          </a:p>
          <a:p>
            <a:pPr marL="628650" lvl="1" indent="-171450">
              <a:buFont typeface="Arial" panose="020B0604020202020204" pitchFamily="34" charset="0"/>
              <a:buChar char="•"/>
            </a:pPr>
            <a:endParaRPr lang="en-US" dirty="0"/>
          </a:p>
          <a:p>
            <a:r>
              <a:rPr lang="en-US" dirty="0"/>
              <a:t>Additionally, States have the authority to waive repayment of 49% of the general supplemental funds will be available as subsidy in the form of grants and </a:t>
            </a:r>
            <a:r>
              <a:rPr lang="en-US" dirty="0" err="1"/>
              <a:t>forgiveable</a:t>
            </a:r>
            <a:r>
              <a:rPr lang="en-US" dirty="0"/>
              <a:t> loans, while 100% of the emerging contaminants funds will be provided as subsidy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B4DA1C-2819-4998-BF81-BC9D336502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8311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Intended Use Plan, or IUP, is a document developed by states each year describing how their CWSRF program expects to use its funds over the course of the fiscal year. It is submitted to EPA annually when the state applies for its capitalization grant and is statutorily required for the life of the program, even when there is no capitalization grant. The IUP spells out program goals and operations, describes how CWSRF funds will be used, and demonstrates compliance with CWSRF regulations to EPA and the public. The IUP includes a ranked list of all projects that applied for CWSRF that year, otherwise known as the Project Priority List. The IUP also captures the projects that CWSRF programs anticipate funding; the Annual Report (also required) describes how CWSRF program funds were actually used.</a:t>
            </a:r>
          </a:p>
          <a:p>
            <a:endParaRPr lang="en-US" dirty="0"/>
          </a:p>
          <a:p>
            <a:r>
              <a:rPr lang="en-US" dirty="0"/>
              <a:t>For instance, on Georgia CWSRF’s 2022 IUP has a project $1m project for the City of Villa Rica for the Installation of an automated trash screen at the influent pumps station for a </a:t>
            </a:r>
            <a:r>
              <a:rPr lang="en-US" dirty="0" err="1"/>
              <a:t>Wasteater</a:t>
            </a:r>
            <a:r>
              <a:rPr lang="en-US" dirty="0"/>
              <a:t> Treatment plant and another project in the City of Morgan for $950,000 for replacing a pump station at the City’s wastewater treatment system for the Calhoun State Prison. The project includes a manual bar screen to remove trash.</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B4DA1C-2819-4998-BF81-BC9D336502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8689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Financing from PA SRF, </a:t>
            </a:r>
            <a:r>
              <a:rPr lang="en-US" dirty="0" err="1"/>
              <a:t>PennVEST</a:t>
            </a:r>
            <a:r>
              <a:rPr lang="en-US" dirty="0"/>
              <a:t>, </a:t>
            </a:r>
            <a:r>
              <a:rPr lang="en-US" b="0" i="0" dirty="0">
                <a:solidFill>
                  <a:srgbClr val="181919"/>
                </a:solidFill>
                <a:effectLst/>
                <a:latin typeface="effra"/>
              </a:rPr>
              <a:t>will fund the implementation of a comprehensive infrastructure rehabilitation/improvement program for the stormwater system throughout the City of Chester.  </a:t>
            </a:r>
          </a:p>
          <a:p>
            <a:pPr marL="171450" indent="-171450">
              <a:buFont typeface="Arial" panose="020B0604020202020204" pitchFamily="34" charset="0"/>
              <a:buChar char="•"/>
            </a:pPr>
            <a:r>
              <a:rPr lang="en-US" b="0" i="0" dirty="0">
                <a:solidFill>
                  <a:srgbClr val="181919"/>
                </a:solidFill>
                <a:effectLst/>
                <a:latin typeface="effra"/>
              </a:rPr>
              <a:t>The infrastructure improvements include the installation of approximately pipe, catch basins, manholes, and roadway restoration. </a:t>
            </a:r>
          </a:p>
          <a:p>
            <a:pPr marL="171450" indent="-171450">
              <a:buFont typeface="Arial" panose="020B0604020202020204" pitchFamily="34" charset="0"/>
              <a:buChar char="•"/>
            </a:pPr>
            <a:r>
              <a:rPr lang="en-US" b="0" i="0" dirty="0">
                <a:solidFill>
                  <a:srgbClr val="181919"/>
                </a:solidFill>
                <a:effectLst/>
                <a:latin typeface="effra"/>
              </a:rPr>
              <a:t>Over 250 catch basins will be retrofitted or replaced.</a:t>
            </a:r>
          </a:p>
          <a:p>
            <a:pPr marL="171450" indent="-171450">
              <a:buFont typeface="Arial" panose="020B0604020202020204" pitchFamily="34" charset="0"/>
              <a:buChar char="•"/>
            </a:pPr>
            <a:r>
              <a:rPr lang="en-US" b="0" i="0" dirty="0">
                <a:solidFill>
                  <a:srgbClr val="181919"/>
                </a:solidFill>
                <a:effectLst/>
                <a:latin typeface="effra"/>
              </a:rPr>
              <a:t>Includes the installation of inlet inserts and filters to remove trash and sediment from stormwater.</a:t>
            </a:r>
          </a:p>
          <a:p>
            <a:pPr marL="0" indent="0">
              <a:buFont typeface="Arial" panose="020B0604020202020204" pitchFamily="34" charset="0"/>
              <a:buNone/>
            </a:pPr>
            <a:endParaRPr lang="en-US" b="0" i="0" dirty="0">
              <a:solidFill>
                <a:srgbClr val="181919"/>
              </a:solidFill>
              <a:effectLst/>
              <a:latin typeface="effra"/>
            </a:endParaRPr>
          </a:p>
          <a:p>
            <a:pPr marL="0" indent="0">
              <a:buFont typeface="Arial" panose="020B0604020202020204" pitchFamily="34" charset="0"/>
              <a:buNone/>
            </a:pPr>
            <a:r>
              <a:rPr lang="en-US" dirty="0"/>
              <a:t>https://www.wateronline.com/doc/corvias-and-stormwater-chester-improve-local-stormwater-infrastructure-0001</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B4DA1C-2819-4998-BF81-BC9D336502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4931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States are the leaders and manage the SRF programs, they are the primary contacts to help you through the funding process. </a:t>
            </a:r>
          </a:p>
          <a:p>
            <a:endParaRPr lang="en-US" dirty="0"/>
          </a:p>
          <a:p>
            <a:r>
              <a:rPr lang="en-US" dirty="0"/>
              <a:t>It’s important to engage with your state SRF and get an understanding of the process and funding options that may be available to you.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B4DA1C-2819-4998-BF81-BC9D336502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78666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B4DA1C-2819-4998-BF81-BC9D336502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8888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C11B46A1-7C81-403A-BA7C-4A710F4ED2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7DF8CBA-52FE-43AA-99BD-7BDF55F6750F}"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
        <p:nvSpPr>
          <p:cNvPr id="30723" name="Rectangle 2">
            <a:extLst>
              <a:ext uri="{FF2B5EF4-FFF2-40B4-BE49-F238E27FC236}">
                <a16:creationId xmlns:a16="http://schemas.microsoft.com/office/drawing/2014/main" id="{E3ACBE3D-A464-49FC-A578-5AE4C408E46D}"/>
              </a:ext>
            </a:extLst>
          </p:cNvPr>
          <p:cNvSpPr>
            <a:spLocks noGrp="1" noRot="1" noChangeAspect="1" noChangeArrowheads="1" noTextEdit="1"/>
          </p:cNvSpPr>
          <p:nvPr>
            <p:ph type="sldImg"/>
          </p:nvPr>
        </p:nvSpPr>
        <p:spPr>
          <a:xfrm>
            <a:off x="381000" y="685800"/>
            <a:ext cx="6096000" cy="3429000"/>
          </a:xfrm>
          <a:ln/>
        </p:spPr>
      </p:sp>
      <p:sp>
        <p:nvSpPr>
          <p:cNvPr id="30724" name="Rectangle 3">
            <a:extLst>
              <a:ext uri="{FF2B5EF4-FFF2-40B4-BE49-F238E27FC236}">
                <a16:creationId xmlns:a16="http://schemas.microsoft.com/office/drawing/2014/main" id="{96A3348A-AAA5-4CF9-BEDC-0B05D16D76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three types of grants within the SWIFR program, which are designed to fund a range of projects that will enable EPA to help states, territories, tribes, local governments, and communities advance from “where they are” to significantly transform their recycling and materials management infrastructure.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SWIFR Grants for Political Subdivisions will establish, increase, expand, or optimize collection and improve materials management infrastructure; reduce contamination in the recycled materials stream; and identify, establish, or improve end-markets for the use of recycled materials. </a:t>
            </a:r>
          </a:p>
          <a:p>
            <a:pPr marL="0" indent="0">
              <a:buNone/>
            </a:pPr>
            <a:endParaRPr lang="en-US" dirty="0"/>
          </a:p>
          <a:p>
            <a:pPr marL="0" indent="0">
              <a:buNone/>
            </a:pPr>
            <a:r>
              <a:rPr lang="en-US" dirty="0"/>
              <a:t>2. SWIFR Grants for Tribes and Intertribal Consortia will provide funds for tribes and intertribal consortia to develop or update plans focused on encouraging environmentally sound post-consumer materials management; establish, increase, or expand materials management infrastructure, and identify, establish, or improve end-markets for the use of recycled materials.   </a:t>
            </a:r>
          </a:p>
          <a:p>
            <a:pPr marL="228600" indent="-228600">
              <a:buAutoNum type="arabicPeriod"/>
            </a:pPr>
            <a:endParaRPr lang="en-US" dirty="0"/>
          </a:p>
          <a:p>
            <a:pPr marL="0" indent="0">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 SWIFR Grants for States and Territories will provide states and territories with capacity building grants to support their long-term planning and data collection needs to demonstrate progress toward the National Recycling Goal and Food Loss and Waste Reduction Goal and advance a Circular Economy for materials. Territories also will be able to utilize funds for equipment and construction related costs as part of their implementation of plans.   </a:t>
            </a:r>
          </a:p>
          <a:p>
            <a:pPr marL="228600" indent="-228600">
              <a:buAutoNum type="arabicPeriod"/>
            </a:pPr>
            <a:endParaRPr lang="en-US" dirty="0"/>
          </a:p>
          <a:p>
            <a:pPr marL="228600" indent="-228600">
              <a:buAutoNum type="arabicPeriod"/>
            </a:pPr>
            <a:endParaRPr lang="en-US" dirty="0"/>
          </a:p>
          <a:p>
            <a:pPr marL="0" indent="0">
              <a:buNone/>
            </a:pPr>
            <a:r>
              <a:rPr lang="en-US" sz="1800" b="0" i="0" u="none" strike="noStrike" baseline="0" dirty="0">
                <a:solidFill>
                  <a:srgbClr val="000000"/>
                </a:solidFill>
                <a:latin typeface="Times New Roman" panose="02020603050405020304" pitchFamily="18" charset="0"/>
              </a:rPr>
              <a:t>This presentation is for the SWIFR Grants for States and Territories category. This Program Guidance is only applicable to the first round of funding described under this document and does not pertain to the entire three-year grant program.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5C248-C0CD-4C22-98DB-515F40EAE9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5950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2EF995-F831-4DC2-90A5-B08FDEB03D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93393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23685F-A6BD-414C-AE30-1D0EED4ED9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55358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2EF995-F831-4DC2-90A5-B08FDEB03D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82550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039EF8-95F8-1E4D-A6B1-382438E515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6054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5" name="Google Shape;25;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6" name="Google Shape;26;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3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3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3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3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3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7" name="Google Shape;47;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8" name="Google Shape;48;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2" name="Google Shape;52;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3" name="Google Shape;53;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6" name="Google Shape;56;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7" name="Google Shape;57;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4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4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4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3" name="Google Shape;63;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4" name="Google Shape;64;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4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43"/>
          <p:cNvSpPr>
            <a:spLocks noGrp="1"/>
          </p:cNvSpPr>
          <p:nvPr>
            <p:ph type="pic" idx="2"/>
          </p:nvPr>
        </p:nvSpPr>
        <p:spPr>
          <a:xfrm>
            <a:off x="5183188" y="987425"/>
            <a:ext cx="6172200" cy="4873625"/>
          </a:xfrm>
          <a:prstGeom prst="rect">
            <a:avLst/>
          </a:prstGeom>
          <a:noFill/>
          <a:ln>
            <a:noFill/>
          </a:ln>
        </p:spPr>
      </p:sp>
      <p:sp>
        <p:nvSpPr>
          <p:cNvPr id="68" name="Google Shape;68;p4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0" name="Google Shape;70;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1" name="Google Shape;71;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4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6" name="Google Shape;76;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7" name="Google Shape;77;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4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4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2" name="Google Shape;82;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3" name="Google Shape;83;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51F87-DFC5-5F34-95BD-FF7C6383E5C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D368874-B65A-3F3A-041D-23772411D9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3CDCC8-F15F-15E3-65F5-002A7B342CCC}"/>
              </a:ext>
            </a:extLst>
          </p:cNvPr>
          <p:cNvSpPr>
            <a:spLocks noGrp="1"/>
          </p:cNvSpPr>
          <p:nvPr>
            <p:ph type="dt" sz="half" idx="10"/>
          </p:nvPr>
        </p:nvSpPr>
        <p:spPr/>
        <p:txBody>
          <a:bodyPr/>
          <a:lstStyle/>
          <a:p>
            <a:fld id="{05E3497C-5EBB-4441-89D8-AC12C974F1BA}" type="datetimeFigureOut">
              <a:rPr lang="en-US" smtClean="0"/>
              <a:t>10/17/2023</a:t>
            </a:fld>
            <a:endParaRPr lang="en-US" dirty="0"/>
          </a:p>
        </p:txBody>
      </p:sp>
      <p:sp>
        <p:nvSpPr>
          <p:cNvPr id="5" name="Footer Placeholder 4">
            <a:extLst>
              <a:ext uri="{FF2B5EF4-FFF2-40B4-BE49-F238E27FC236}">
                <a16:creationId xmlns:a16="http://schemas.microsoft.com/office/drawing/2014/main" id="{BD756AB4-736B-CF2C-501F-04B4DB5A869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675F961-D1F5-56F5-703D-EB25C7094393}"/>
              </a:ext>
            </a:extLst>
          </p:cNvPr>
          <p:cNvSpPr>
            <a:spLocks noGrp="1"/>
          </p:cNvSpPr>
          <p:nvPr>
            <p:ph type="sldNum" sz="quarter" idx="12"/>
          </p:nvPr>
        </p:nvSpPr>
        <p:spPr/>
        <p:txBody>
          <a:bodyPr/>
          <a:lstStyle/>
          <a:p>
            <a:fld id="{38651E65-92BD-4546-BAB5-54C802CFEDB2}" type="slidenum">
              <a:rPr lang="en-US" smtClean="0"/>
              <a:t>‹#›</a:t>
            </a:fld>
            <a:endParaRPr lang="en-US" dirty="0"/>
          </a:p>
        </p:txBody>
      </p:sp>
    </p:spTree>
    <p:extLst>
      <p:ext uri="{BB962C8B-B14F-4D97-AF65-F5344CB8AC3E}">
        <p14:creationId xmlns:p14="http://schemas.microsoft.com/office/powerpoint/2010/main" val="68683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07A74-D66E-5A8E-4FB6-A38BBE65D5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C38700-0BAB-7E45-7341-AF5DE1BF8B7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EDB78D-25E0-60A7-7C20-EE083D28CB1A}"/>
              </a:ext>
            </a:extLst>
          </p:cNvPr>
          <p:cNvSpPr>
            <a:spLocks noGrp="1"/>
          </p:cNvSpPr>
          <p:nvPr>
            <p:ph type="dt" sz="half" idx="10"/>
          </p:nvPr>
        </p:nvSpPr>
        <p:spPr/>
        <p:txBody>
          <a:bodyPr/>
          <a:lstStyle/>
          <a:p>
            <a:fld id="{05E3497C-5EBB-4441-89D8-AC12C974F1BA}" type="datetimeFigureOut">
              <a:rPr lang="en-US" smtClean="0"/>
              <a:t>10/17/2023</a:t>
            </a:fld>
            <a:endParaRPr lang="en-US" dirty="0"/>
          </a:p>
        </p:txBody>
      </p:sp>
      <p:sp>
        <p:nvSpPr>
          <p:cNvPr id="5" name="Footer Placeholder 4">
            <a:extLst>
              <a:ext uri="{FF2B5EF4-FFF2-40B4-BE49-F238E27FC236}">
                <a16:creationId xmlns:a16="http://schemas.microsoft.com/office/drawing/2014/main" id="{1E80EED4-AA3D-F6C9-E548-F1E943DD44C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13C0C12-33E6-BBC4-2166-DAEF8ECAA4C9}"/>
              </a:ext>
            </a:extLst>
          </p:cNvPr>
          <p:cNvSpPr>
            <a:spLocks noGrp="1"/>
          </p:cNvSpPr>
          <p:nvPr>
            <p:ph type="sldNum" sz="quarter" idx="12"/>
          </p:nvPr>
        </p:nvSpPr>
        <p:spPr/>
        <p:txBody>
          <a:bodyPr/>
          <a:lstStyle/>
          <a:p>
            <a:fld id="{38651E65-92BD-4546-BAB5-54C802CFEDB2}" type="slidenum">
              <a:rPr lang="en-US" smtClean="0"/>
              <a:t>‹#›</a:t>
            </a:fld>
            <a:endParaRPr lang="en-US" dirty="0"/>
          </a:p>
        </p:txBody>
      </p:sp>
    </p:spTree>
    <p:extLst>
      <p:ext uri="{BB962C8B-B14F-4D97-AF65-F5344CB8AC3E}">
        <p14:creationId xmlns:p14="http://schemas.microsoft.com/office/powerpoint/2010/main" val="183762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0A895-CA8D-4FA9-0339-9CB58D1348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14A7FCD-F849-76D2-08D9-F4CB755D1E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2DD84E-C0D3-18F5-4B27-2BB584E976C2}"/>
              </a:ext>
            </a:extLst>
          </p:cNvPr>
          <p:cNvSpPr>
            <a:spLocks noGrp="1"/>
          </p:cNvSpPr>
          <p:nvPr>
            <p:ph type="dt" sz="half" idx="10"/>
          </p:nvPr>
        </p:nvSpPr>
        <p:spPr/>
        <p:txBody>
          <a:bodyPr/>
          <a:lstStyle/>
          <a:p>
            <a:fld id="{05E3497C-5EBB-4441-89D8-AC12C974F1BA}" type="datetimeFigureOut">
              <a:rPr lang="en-US" smtClean="0"/>
              <a:t>10/17/2023</a:t>
            </a:fld>
            <a:endParaRPr lang="en-US" dirty="0"/>
          </a:p>
        </p:txBody>
      </p:sp>
      <p:sp>
        <p:nvSpPr>
          <p:cNvPr id="5" name="Footer Placeholder 4">
            <a:extLst>
              <a:ext uri="{FF2B5EF4-FFF2-40B4-BE49-F238E27FC236}">
                <a16:creationId xmlns:a16="http://schemas.microsoft.com/office/drawing/2014/main" id="{E6B5AFE3-13E0-7594-C1C5-C79F0E5C49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07A2F5E-0428-6A21-114E-807F74F700A5}"/>
              </a:ext>
            </a:extLst>
          </p:cNvPr>
          <p:cNvSpPr>
            <a:spLocks noGrp="1"/>
          </p:cNvSpPr>
          <p:nvPr>
            <p:ph type="sldNum" sz="quarter" idx="12"/>
          </p:nvPr>
        </p:nvSpPr>
        <p:spPr/>
        <p:txBody>
          <a:bodyPr/>
          <a:lstStyle/>
          <a:p>
            <a:fld id="{38651E65-92BD-4546-BAB5-54C802CFEDB2}" type="slidenum">
              <a:rPr lang="en-US" smtClean="0"/>
              <a:t>‹#›</a:t>
            </a:fld>
            <a:endParaRPr lang="en-US" dirty="0"/>
          </a:p>
        </p:txBody>
      </p:sp>
    </p:spTree>
    <p:extLst>
      <p:ext uri="{BB962C8B-B14F-4D97-AF65-F5344CB8AC3E}">
        <p14:creationId xmlns:p14="http://schemas.microsoft.com/office/powerpoint/2010/main" val="35659623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1FA01-ACFD-66C1-C365-ED90E8803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C4AA4A-C5AD-4646-817F-A0D7A66B733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2598155-9567-86F1-B1CC-EF93AC38C9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CDC15E3-10E0-5D5F-003F-A4BBFEE6C651}"/>
              </a:ext>
            </a:extLst>
          </p:cNvPr>
          <p:cNvSpPr>
            <a:spLocks noGrp="1"/>
          </p:cNvSpPr>
          <p:nvPr>
            <p:ph type="dt" sz="half" idx="10"/>
          </p:nvPr>
        </p:nvSpPr>
        <p:spPr/>
        <p:txBody>
          <a:bodyPr/>
          <a:lstStyle/>
          <a:p>
            <a:fld id="{05E3497C-5EBB-4441-89D8-AC12C974F1BA}" type="datetimeFigureOut">
              <a:rPr lang="en-US" smtClean="0"/>
              <a:t>10/17/2023</a:t>
            </a:fld>
            <a:endParaRPr lang="en-US" dirty="0"/>
          </a:p>
        </p:txBody>
      </p:sp>
      <p:sp>
        <p:nvSpPr>
          <p:cNvPr id="6" name="Footer Placeholder 5">
            <a:extLst>
              <a:ext uri="{FF2B5EF4-FFF2-40B4-BE49-F238E27FC236}">
                <a16:creationId xmlns:a16="http://schemas.microsoft.com/office/drawing/2014/main" id="{E878A89D-E87E-3D16-D3D3-095E5A027CE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7CC0805-FF8F-EA36-8A1F-15DC6A4D1967}"/>
              </a:ext>
            </a:extLst>
          </p:cNvPr>
          <p:cNvSpPr>
            <a:spLocks noGrp="1"/>
          </p:cNvSpPr>
          <p:nvPr>
            <p:ph type="sldNum" sz="quarter" idx="12"/>
          </p:nvPr>
        </p:nvSpPr>
        <p:spPr/>
        <p:txBody>
          <a:bodyPr/>
          <a:lstStyle/>
          <a:p>
            <a:fld id="{38651E65-92BD-4546-BAB5-54C802CFEDB2}" type="slidenum">
              <a:rPr lang="en-US" smtClean="0"/>
              <a:t>‹#›</a:t>
            </a:fld>
            <a:endParaRPr lang="en-US" dirty="0"/>
          </a:p>
        </p:txBody>
      </p:sp>
    </p:spTree>
    <p:extLst>
      <p:ext uri="{BB962C8B-B14F-4D97-AF65-F5344CB8AC3E}">
        <p14:creationId xmlns:p14="http://schemas.microsoft.com/office/powerpoint/2010/main" val="7434212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ADBDA-A639-944B-380A-1F8A386AE2F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6419410-0B68-8ED3-602B-670072034B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6CCBF5-7436-338F-47F2-48FC530A4F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5C471F-2D2A-9412-9FE7-6091A51E87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F3E796-CD09-7052-3DE6-A0B4EFD885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A06A46-0AB1-B37C-34BF-27B05C857669}"/>
              </a:ext>
            </a:extLst>
          </p:cNvPr>
          <p:cNvSpPr>
            <a:spLocks noGrp="1"/>
          </p:cNvSpPr>
          <p:nvPr>
            <p:ph type="dt" sz="half" idx="10"/>
          </p:nvPr>
        </p:nvSpPr>
        <p:spPr/>
        <p:txBody>
          <a:bodyPr/>
          <a:lstStyle/>
          <a:p>
            <a:fld id="{05E3497C-5EBB-4441-89D8-AC12C974F1BA}" type="datetimeFigureOut">
              <a:rPr lang="en-US" smtClean="0"/>
              <a:t>10/17/2023</a:t>
            </a:fld>
            <a:endParaRPr lang="en-US" dirty="0"/>
          </a:p>
        </p:txBody>
      </p:sp>
      <p:sp>
        <p:nvSpPr>
          <p:cNvPr id="8" name="Footer Placeholder 7">
            <a:extLst>
              <a:ext uri="{FF2B5EF4-FFF2-40B4-BE49-F238E27FC236}">
                <a16:creationId xmlns:a16="http://schemas.microsoft.com/office/drawing/2014/main" id="{710FC26A-27F1-82D5-13DD-32DDAB1E9B5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9ED7390-234E-9149-4F25-B37B09EB1F4B}"/>
              </a:ext>
            </a:extLst>
          </p:cNvPr>
          <p:cNvSpPr>
            <a:spLocks noGrp="1"/>
          </p:cNvSpPr>
          <p:nvPr>
            <p:ph type="sldNum" sz="quarter" idx="12"/>
          </p:nvPr>
        </p:nvSpPr>
        <p:spPr/>
        <p:txBody>
          <a:bodyPr/>
          <a:lstStyle/>
          <a:p>
            <a:fld id="{38651E65-92BD-4546-BAB5-54C802CFEDB2}" type="slidenum">
              <a:rPr lang="en-US" smtClean="0"/>
              <a:t>‹#›</a:t>
            </a:fld>
            <a:endParaRPr lang="en-US" dirty="0"/>
          </a:p>
        </p:txBody>
      </p:sp>
    </p:spTree>
    <p:extLst>
      <p:ext uri="{BB962C8B-B14F-4D97-AF65-F5344CB8AC3E}">
        <p14:creationId xmlns:p14="http://schemas.microsoft.com/office/powerpoint/2010/main" val="1118029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310A0-6865-7D61-0412-E7028FE2AE2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4B1A7B0-A18F-4D8C-F4C1-71765D5AF9A5}"/>
              </a:ext>
            </a:extLst>
          </p:cNvPr>
          <p:cNvSpPr>
            <a:spLocks noGrp="1"/>
          </p:cNvSpPr>
          <p:nvPr>
            <p:ph type="dt" sz="half" idx="10"/>
          </p:nvPr>
        </p:nvSpPr>
        <p:spPr/>
        <p:txBody>
          <a:bodyPr/>
          <a:lstStyle/>
          <a:p>
            <a:fld id="{05E3497C-5EBB-4441-89D8-AC12C974F1BA}" type="datetimeFigureOut">
              <a:rPr lang="en-US" smtClean="0"/>
              <a:t>10/17/2023</a:t>
            </a:fld>
            <a:endParaRPr lang="en-US" dirty="0"/>
          </a:p>
        </p:txBody>
      </p:sp>
      <p:sp>
        <p:nvSpPr>
          <p:cNvPr id="4" name="Footer Placeholder 3">
            <a:extLst>
              <a:ext uri="{FF2B5EF4-FFF2-40B4-BE49-F238E27FC236}">
                <a16:creationId xmlns:a16="http://schemas.microsoft.com/office/drawing/2014/main" id="{BDD581CA-9598-2FD4-EB69-E4F21914DB3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A655AD2-7716-A0A5-8AA5-8AAD9B30A849}"/>
              </a:ext>
            </a:extLst>
          </p:cNvPr>
          <p:cNvSpPr>
            <a:spLocks noGrp="1"/>
          </p:cNvSpPr>
          <p:nvPr>
            <p:ph type="sldNum" sz="quarter" idx="12"/>
          </p:nvPr>
        </p:nvSpPr>
        <p:spPr/>
        <p:txBody>
          <a:bodyPr/>
          <a:lstStyle/>
          <a:p>
            <a:fld id="{38651E65-92BD-4546-BAB5-54C802CFEDB2}" type="slidenum">
              <a:rPr lang="en-US" smtClean="0"/>
              <a:t>‹#›</a:t>
            </a:fld>
            <a:endParaRPr lang="en-US" dirty="0"/>
          </a:p>
        </p:txBody>
      </p:sp>
    </p:spTree>
    <p:extLst>
      <p:ext uri="{BB962C8B-B14F-4D97-AF65-F5344CB8AC3E}">
        <p14:creationId xmlns:p14="http://schemas.microsoft.com/office/powerpoint/2010/main" val="41611633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B9F9A6-2511-566D-9C08-48A40924D43A}"/>
              </a:ext>
            </a:extLst>
          </p:cNvPr>
          <p:cNvSpPr>
            <a:spLocks noGrp="1"/>
          </p:cNvSpPr>
          <p:nvPr>
            <p:ph type="dt" sz="half" idx="10"/>
          </p:nvPr>
        </p:nvSpPr>
        <p:spPr/>
        <p:txBody>
          <a:bodyPr/>
          <a:lstStyle/>
          <a:p>
            <a:fld id="{05E3497C-5EBB-4441-89D8-AC12C974F1BA}" type="datetimeFigureOut">
              <a:rPr lang="en-US" smtClean="0"/>
              <a:t>10/17/2023</a:t>
            </a:fld>
            <a:endParaRPr lang="en-US" dirty="0"/>
          </a:p>
        </p:txBody>
      </p:sp>
      <p:sp>
        <p:nvSpPr>
          <p:cNvPr id="3" name="Footer Placeholder 2">
            <a:extLst>
              <a:ext uri="{FF2B5EF4-FFF2-40B4-BE49-F238E27FC236}">
                <a16:creationId xmlns:a16="http://schemas.microsoft.com/office/drawing/2014/main" id="{F2E5D5FD-3BED-2421-88F2-6F0F8C0D267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F91C858-61A8-2E27-BD80-B0379A43989F}"/>
              </a:ext>
            </a:extLst>
          </p:cNvPr>
          <p:cNvSpPr>
            <a:spLocks noGrp="1"/>
          </p:cNvSpPr>
          <p:nvPr>
            <p:ph type="sldNum" sz="quarter" idx="12"/>
          </p:nvPr>
        </p:nvSpPr>
        <p:spPr/>
        <p:txBody>
          <a:bodyPr/>
          <a:lstStyle/>
          <a:p>
            <a:fld id="{38651E65-92BD-4546-BAB5-54C802CFEDB2}" type="slidenum">
              <a:rPr lang="en-US" smtClean="0"/>
              <a:t>‹#›</a:t>
            </a:fld>
            <a:endParaRPr lang="en-US" dirty="0"/>
          </a:p>
        </p:txBody>
      </p:sp>
    </p:spTree>
    <p:extLst>
      <p:ext uri="{BB962C8B-B14F-4D97-AF65-F5344CB8AC3E}">
        <p14:creationId xmlns:p14="http://schemas.microsoft.com/office/powerpoint/2010/main" val="17987025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F507B-660D-5591-F1F3-5BC98517E8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E93779-5DB0-A1EA-077E-7D5DA3064E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7B6AEC-52FF-858E-FED6-25DDE3C29A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70808A-D3CB-87D9-8AC9-B1A479255E83}"/>
              </a:ext>
            </a:extLst>
          </p:cNvPr>
          <p:cNvSpPr>
            <a:spLocks noGrp="1"/>
          </p:cNvSpPr>
          <p:nvPr>
            <p:ph type="dt" sz="half" idx="10"/>
          </p:nvPr>
        </p:nvSpPr>
        <p:spPr/>
        <p:txBody>
          <a:bodyPr/>
          <a:lstStyle/>
          <a:p>
            <a:fld id="{05E3497C-5EBB-4441-89D8-AC12C974F1BA}" type="datetimeFigureOut">
              <a:rPr lang="en-US" smtClean="0"/>
              <a:t>10/17/2023</a:t>
            </a:fld>
            <a:endParaRPr lang="en-US" dirty="0"/>
          </a:p>
        </p:txBody>
      </p:sp>
      <p:sp>
        <p:nvSpPr>
          <p:cNvPr id="6" name="Footer Placeholder 5">
            <a:extLst>
              <a:ext uri="{FF2B5EF4-FFF2-40B4-BE49-F238E27FC236}">
                <a16:creationId xmlns:a16="http://schemas.microsoft.com/office/drawing/2014/main" id="{5D872D48-661D-5169-4696-43AE442765F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9B601A3-7398-AEB1-087A-EB97D59D373A}"/>
              </a:ext>
            </a:extLst>
          </p:cNvPr>
          <p:cNvSpPr>
            <a:spLocks noGrp="1"/>
          </p:cNvSpPr>
          <p:nvPr>
            <p:ph type="sldNum" sz="quarter" idx="12"/>
          </p:nvPr>
        </p:nvSpPr>
        <p:spPr/>
        <p:txBody>
          <a:bodyPr/>
          <a:lstStyle/>
          <a:p>
            <a:fld id="{38651E65-92BD-4546-BAB5-54C802CFEDB2}" type="slidenum">
              <a:rPr lang="en-US" smtClean="0"/>
              <a:t>‹#›</a:t>
            </a:fld>
            <a:endParaRPr lang="en-US" dirty="0"/>
          </a:p>
        </p:txBody>
      </p:sp>
    </p:spTree>
    <p:extLst>
      <p:ext uri="{BB962C8B-B14F-4D97-AF65-F5344CB8AC3E}">
        <p14:creationId xmlns:p14="http://schemas.microsoft.com/office/powerpoint/2010/main" val="24422819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451CF-96C7-B459-35AA-4BBC64D78A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9CD677C-4693-480C-51D5-371D032EC6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73D5150C-76CD-1AF2-4797-278393816B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579D60-8105-A9BC-5289-325BF0BEBF59}"/>
              </a:ext>
            </a:extLst>
          </p:cNvPr>
          <p:cNvSpPr>
            <a:spLocks noGrp="1"/>
          </p:cNvSpPr>
          <p:nvPr>
            <p:ph type="dt" sz="half" idx="10"/>
          </p:nvPr>
        </p:nvSpPr>
        <p:spPr/>
        <p:txBody>
          <a:bodyPr/>
          <a:lstStyle/>
          <a:p>
            <a:fld id="{05E3497C-5EBB-4441-89D8-AC12C974F1BA}" type="datetimeFigureOut">
              <a:rPr lang="en-US" smtClean="0"/>
              <a:t>10/17/2023</a:t>
            </a:fld>
            <a:endParaRPr lang="en-US" dirty="0"/>
          </a:p>
        </p:txBody>
      </p:sp>
      <p:sp>
        <p:nvSpPr>
          <p:cNvPr id="6" name="Footer Placeholder 5">
            <a:extLst>
              <a:ext uri="{FF2B5EF4-FFF2-40B4-BE49-F238E27FC236}">
                <a16:creationId xmlns:a16="http://schemas.microsoft.com/office/drawing/2014/main" id="{23AFDD00-F4DE-5B01-3C36-9297170DB30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FC63AB4-3A60-C8CE-E358-895B8334E3D4}"/>
              </a:ext>
            </a:extLst>
          </p:cNvPr>
          <p:cNvSpPr>
            <a:spLocks noGrp="1"/>
          </p:cNvSpPr>
          <p:nvPr>
            <p:ph type="sldNum" sz="quarter" idx="12"/>
          </p:nvPr>
        </p:nvSpPr>
        <p:spPr/>
        <p:txBody>
          <a:bodyPr/>
          <a:lstStyle/>
          <a:p>
            <a:fld id="{38651E65-92BD-4546-BAB5-54C802CFEDB2}" type="slidenum">
              <a:rPr lang="en-US" smtClean="0"/>
              <a:t>‹#›</a:t>
            </a:fld>
            <a:endParaRPr lang="en-US" dirty="0"/>
          </a:p>
        </p:txBody>
      </p:sp>
    </p:spTree>
    <p:extLst>
      <p:ext uri="{BB962C8B-B14F-4D97-AF65-F5344CB8AC3E}">
        <p14:creationId xmlns:p14="http://schemas.microsoft.com/office/powerpoint/2010/main" val="17513776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21688-9605-E54A-5D4F-394F9F76D5B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8E30734-994B-B173-8A82-F3A3BC0C6C7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219FE0-2B57-93B2-2C2F-FE4A61DFFEEF}"/>
              </a:ext>
            </a:extLst>
          </p:cNvPr>
          <p:cNvSpPr>
            <a:spLocks noGrp="1"/>
          </p:cNvSpPr>
          <p:nvPr>
            <p:ph type="dt" sz="half" idx="10"/>
          </p:nvPr>
        </p:nvSpPr>
        <p:spPr/>
        <p:txBody>
          <a:bodyPr/>
          <a:lstStyle/>
          <a:p>
            <a:fld id="{05E3497C-5EBB-4441-89D8-AC12C974F1BA}" type="datetimeFigureOut">
              <a:rPr lang="en-US" smtClean="0"/>
              <a:t>10/17/2023</a:t>
            </a:fld>
            <a:endParaRPr lang="en-US" dirty="0"/>
          </a:p>
        </p:txBody>
      </p:sp>
      <p:sp>
        <p:nvSpPr>
          <p:cNvPr id="5" name="Footer Placeholder 4">
            <a:extLst>
              <a:ext uri="{FF2B5EF4-FFF2-40B4-BE49-F238E27FC236}">
                <a16:creationId xmlns:a16="http://schemas.microsoft.com/office/drawing/2014/main" id="{6101A3CA-8B24-AB2C-02D4-8123D90A8B5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31B14E6-DB3A-F6A3-0942-D3A1168A8409}"/>
              </a:ext>
            </a:extLst>
          </p:cNvPr>
          <p:cNvSpPr>
            <a:spLocks noGrp="1"/>
          </p:cNvSpPr>
          <p:nvPr>
            <p:ph type="sldNum" sz="quarter" idx="12"/>
          </p:nvPr>
        </p:nvSpPr>
        <p:spPr/>
        <p:txBody>
          <a:bodyPr/>
          <a:lstStyle/>
          <a:p>
            <a:fld id="{38651E65-92BD-4546-BAB5-54C802CFEDB2}" type="slidenum">
              <a:rPr lang="en-US" smtClean="0"/>
              <a:t>‹#›</a:t>
            </a:fld>
            <a:endParaRPr lang="en-US" dirty="0"/>
          </a:p>
        </p:txBody>
      </p:sp>
    </p:spTree>
    <p:extLst>
      <p:ext uri="{BB962C8B-B14F-4D97-AF65-F5344CB8AC3E}">
        <p14:creationId xmlns:p14="http://schemas.microsoft.com/office/powerpoint/2010/main" val="9248783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14BB8F-525B-52FF-0F58-CB0F2F404B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41F1F38-F2A8-FE2C-B03F-837827DAA8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82310B-8406-2BB5-B85F-A704A4CF0D15}"/>
              </a:ext>
            </a:extLst>
          </p:cNvPr>
          <p:cNvSpPr>
            <a:spLocks noGrp="1"/>
          </p:cNvSpPr>
          <p:nvPr>
            <p:ph type="dt" sz="half" idx="10"/>
          </p:nvPr>
        </p:nvSpPr>
        <p:spPr/>
        <p:txBody>
          <a:bodyPr/>
          <a:lstStyle/>
          <a:p>
            <a:fld id="{05E3497C-5EBB-4441-89D8-AC12C974F1BA}" type="datetimeFigureOut">
              <a:rPr lang="en-US" smtClean="0"/>
              <a:t>10/17/2023</a:t>
            </a:fld>
            <a:endParaRPr lang="en-US" dirty="0"/>
          </a:p>
        </p:txBody>
      </p:sp>
      <p:sp>
        <p:nvSpPr>
          <p:cNvPr id="5" name="Footer Placeholder 4">
            <a:extLst>
              <a:ext uri="{FF2B5EF4-FFF2-40B4-BE49-F238E27FC236}">
                <a16:creationId xmlns:a16="http://schemas.microsoft.com/office/drawing/2014/main" id="{A4976FF3-F937-1DDB-729F-8A477949F80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56F0422-ACCD-9A89-FF01-0DB3DBB47B21}"/>
              </a:ext>
            </a:extLst>
          </p:cNvPr>
          <p:cNvSpPr>
            <a:spLocks noGrp="1"/>
          </p:cNvSpPr>
          <p:nvPr>
            <p:ph type="sldNum" sz="quarter" idx="12"/>
          </p:nvPr>
        </p:nvSpPr>
        <p:spPr/>
        <p:txBody>
          <a:bodyPr/>
          <a:lstStyle/>
          <a:p>
            <a:fld id="{38651E65-92BD-4546-BAB5-54C802CFEDB2}" type="slidenum">
              <a:rPr lang="en-US" smtClean="0"/>
              <a:t>‹#›</a:t>
            </a:fld>
            <a:endParaRPr lang="en-US" dirty="0"/>
          </a:p>
        </p:txBody>
      </p:sp>
    </p:spTree>
    <p:extLst>
      <p:ext uri="{BB962C8B-B14F-4D97-AF65-F5344CB8AC3E}">
        <p14:creationId xmlns:p14="http://schemas.microsoft.com/office/powerpoint/2010/main" val="23768059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8B37F-7610-4D43-8311-A598E32B8E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779F7B-F929-478D-9676-0335F992C7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7B87A21-D733-4828-8BA8-F82E84E7F6EA}"/>
              </a:ext>
            </a:extLst>
          </p:cNvPr>
          <p:cNvSpPr>
            <a:spLocks noGrp="1"/>
          </p:cNvSpPr>
          <p:nvPr>
            <p:ph type="dt" sz="half" idx="10"/>
          </p:nvPr>
        </p:nvSpPr>
        <p:spPr/>
        <p:txBody>
          <a:bodyPr/>
          <a:lstStyle/>
          <a:p>
            <a:fld id="{00E01BA1-048F-4E83-A1B4-70CCCBD79103}" type="datetimeFigureOut">
              <a:rPr lang="en-US" smtClean="0"/>
              <a:t>10/17/2023</a:t>
            </a:fld>
            <a:endParaRPr lang="en-US" dirty="0"/>
          </a:p>
        </p:txBody>
      </p:sp>
      <p:sp>
        <p:nvSpPr>
          <p:cNvPr id="5" name="Footer Placeholder 4">
            <a:extLst>
              <a:ext uri="{FF2B5EF4-FFF2-40B4-BE49-F238E27FC236}">
                <a16:creationId xmlns:a16="http://schemas.microsoft.com/office/drawing/2014/main" id="{2959A816-8733-46FF-9317-5EE208B5044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BC7456D-C4D2-4593-9C10-AC6A040B0BC9}"/>
              </a:ext>
            </a:extLst>
          </p:cNvPr>
          <p:cNvSpPr>
            <a:spLocks noGrp="1"/>
          </p:cNvSpPr>
          <p:nvPr>
            <p:ph type="sldNum" sz="quarter" idx="12"/>
          </p:nvPr>
        </p:nvSpPr>
        <p:spPr/>
        <p:txBody>
          <a:bodyPr/>
          <a:lstStyle/>
          <a:p>
            <a:fld id="{1B32F481-BA43-4E22-AB74-DB56B7F2C8E6}" type="slidenum">
              <a:rPr lang="en-US" smtClean="0"/>
              <a:t>‹#›</a:t>
            </a:fld>
            <a:endParaRPr lang="en-US" dirty="0"/>
          </a:p>
        </p:txBody>
      </p:sp>
    </p:spTree>
    <p:extLst>
      <p:ext uri="{BB962C8B-B14F-4D97-AF65-F5344CB8AC3E}">
        <p14:creationId xmlns:p14="http://schemas.microsoft.com/office/powerpoint/2010/main" val="17367297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DC548-FD41-4F84-830B-CC241FDD39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CE323E-75DD-490D-962A-A99AC48B79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7351BB-A8E4-47AE-AD81-C0E7DAE9C916}"/>
              </a:ext>
            </a:extLst>
          </p:cNvPr>
          <p:cNvSpPr>
            <a:spLocks noGrp="1"/>
          </p:cNvSpPr>
          <p:nvPr>
            <p:ph type="dt" sz="half" idx="10"/>
          </p:nvPr>
        </p:nvSpPr>
        <p:spPr/>
        <p:txBody>
          <a:bodyPr/>
          <a:lstStyle/>
          <a:p>
            <a:fld id="{00E01BA1-048F-4E83-A1B4-70CCCBD79103}" type="datetimeFigureOut">
              <a:rPr lang="en-US" smtClean="0"/>
              <a:t>10/17/2023</a:t>
            </a:fld>
            <a:endParaRPr lang="en-US" dirty="0"/>
          </a:p>
        </p:txBody>
      </p:sp>
      <p:sp>
        <p:nvSpPr>
          <p:cNvPr id="5" name="Footer Placeholder 4">
            <a:extLst>
              <a:ext uri="{FF2B5EF4-FFF2-40B4-BE49-F238E27FC236}">
                <a16:creationId xmlns:a16="http://schemas.microsoft.com/office/drawing/2014/main" id="{ACAD2456-B3DF-4EC4-B5B6-3937BF8AC47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93270C0-F90C-499C-A414-82E352C38988}"/>
              </a:ext>
            </a:extLst>
          </p:cNvPr>
          <p:cNvSpPr>
            <a:spLocks noGrp="1"/>
          </p:cNvSpPr>
          <p:nvPr>
            <p:ph type="sldNum" sz="quarter" idx="12"/>
          </p:nvPr>
        </p:nvSpPr>
        <p:spPr/>
        <p:txBody>
          <a:bodyPr/>
          <a:lstStyle/>
          <a:p>
            <a:fld id="{1B32F481-BA43-4E22-AB74-DB56B7F2C8E6}" type="slidenum">
              <a:rPr lang="en-US" smtClean="0"/>
              <a:t>‹#›</a:t>
            </a:fld>
            <a:endParaRPr lang="en-US" dirty="0"/>
          </a:p>
        </p:txBody>
      </p:sp>
    </p:spTree>
    <p:extLst>
      <p:ext uri="{BB962C8B-B14F-4D97-AF65-F5344CB8AC3E}">
        <p14:creationId xmlns:p14="http://schemas.microsoft.com/office/powerpoint/2010/main" val="13541061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665F8-B678-48F9-A3DF-C538C2612F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2819C7-9BBD-4EE7-969E-B6243F8353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A911ED-3C92-4AA1-B37B-CDC2A7EB6BB4}"/>
              </a:ext>
            </a:extLst>
          </p:cNvPr>
          <p:cNvSpPr>
            <a:spLocks noGrp="1"/>
          </p:cNvSpPr>
          <p:nvPr>
            <p:ph type="dt" sz="half" idx="10"/>
          </p:nvPr>
        </p:nvSpPr>
        <p:spPr/>
        <p:txBody>
          <a:bodyPr/>
          <a:lstStyle/>
          <a:p>
            <a:fld id="{00E01BA1-048F-4E83-A1B4-70CCCBD79103}" type="datetimeFigureOut">
              <a:rPr lang="en-US" smtClean="0"/>
              <a:t>10/17/2023</a:t>
            </a:fld>
            <a:endParaRPr lang="en-US" dirty="0"/>
          </a:p>
        </p:txBody>
      </p:sp>
      <p:sp>
        <p:nvSpPr>
          <p:cNvPr id="5" name="Footer Placeholder 4">
            <a:extLst>
              <a:ext uri="{FF2B5EF4-FFF2-40B4-BE49-F238E27FC236}">
                <a16:creationId xmlns:a16="http://schemas.microsoft.com/office/drawing/2014/main" id="{E44FD1BD-B214-4197-AAA0-648ADC4299F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AAED938-BD06-4B59-833A-6255C55DE607}"/>
              </a:ext>
            </a:extLst>
          </p:cNvPr>
          <p:cNvSpPr>
            <a:spLocks noGrp="1"/>
          </p:cNvSpPr>
          <p:nvPr>
            <p:ph type="sldNum" sz="quarter" idx="12"/>
          </p:nvPr>
        </p:nvSpPr>
        <p:spPr/>
        <p:txBody>
          <a:bodyPr/>
          <a:lstStyle/>
          <a:p>
            <a:fld id="{1B32F481-BA43-4E22-AB74-DB56B7F2C8E6}" type="slidenum">
              <a:rPr lang="en-US" smtClean="0"/>
              <a:t>‹#›</a:t>
            </a:fld>
            <a:endParaRPr lang="en-US" dirty="0"/>
          </a:p>
        </p:txBody>
      </p:sp>
    </p:spTree>
    <p:extLst>
      <p:ext uri="{BB962C8B-B14F-4D97-AF65-F5344CB8AC3E}">
        <p14:creationId xmlns:p14="http://schemas.microsoft.com/office/powerpoint/2010/main" val="20691709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6092B-5EAA-4E02-9836-16FC70F36B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35A9FB-CF2C-4B18-9FC9-9FEBE7A4E1A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7FBE7E-9AFB-450B-AB82-B6FD3F177FF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55B8E47-B9A2-44FA-9167-15CA5686A50F}"/>
              </a:ext>
            </a:extLst>
          </p:cNvPr>
          <p:cNvSpPr>
            <a:spLocks noGrp="1"/>
          </p:cNvSpPr>
          <p:nvPr>
            <p:ph type="dt" sz="half" idx="10"/>
          </p:nvPr>
        </p:nvSpPr>
        <p:spPr/>
        <p:txBody>
          <a:bodyPr/>
          <a:lstStyle/>
          <a:p>
            <a:fld id="{00E01BA1-048F-4E83-A1B4-70CCCBD79103}" type="datetimeFigureOut">
              <a:rPr lang="en-US" smtClean="0"/>
              <a:t>10/17/2023</a:t>
            </a:fld>
            <a:endParaRPr lang="en-US" dirty="0"/>
          </a:p>
        </p:txBody>
      </p:sp>
      <p:sp>
        <p:nvSpPr>
          <p:cNvPr id="6" name="Footer Placeholder 5">
            <a:extLst>
              <a:ext uri="{FF2B5EF4-FFF2-40B4-BE49-F238E27FC236}">
                <a16:creationId xmlns:a16="http://schemas.microsoft.com/office/drawing/2014/main" id="{4F2FBD37-7C0C-41E0-9B91-AEC7C233B2C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6961913-746F-4B14-A9D9-22200ABC91DF}"/>
              </a:ext>
            </a:extLst>
          </p:cNvPr>
          <p:cNvSpPr>
            <a:spLocks noGrp="1"/>
          </p:cNvSpPr>
          <p:nvPr>
            <p:ph type="sldNum" sz="quarter" idx="12"/>
          </p:nvPr>
        </p:nvSpPr>
        <p:spPr/>
        <p:txBody>
          <a:bodyPr/>
          <a:lstStyle/>
          <a:p>
            <a:fld id="{1B32F481-BA43-4E22-AB74-DB56B7F2C8E6}" type="slidenum">
              <a:rPr lang="en-US" smtClean="0"/>
              <a:t>‹#›</a:t>
            </a:fld>
            <a:endParaRPr lang="en-US" dirty="0"/>
          </a:p>
        </p:txBody>
      </p:sp>
    </p:spTree>
    <p:extLst>
      <p:ext uri="{BB962C8B-B14F-4D97-AF65-F5344CB8AC3E}">
        <p14:creationId xmlns:p14="http://schemas.microsoft.com/office/powerpoint/2010/main" val="5724860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5A959-E3FF-489B-9F9D-184BAF6E4D2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832819B-A9C9-445C-B2C1-5FC543F482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1316F7-1D2C-4B60-A1DC-EBF5D7F6AA0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1353128-52A2-4A65-892D-7680DAE403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56EEF2-8CB9-497A-9C00-78195FD2FB4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6F8B7E-D2E5-433C-A695-3382B149A745}"/>
              </a:ext>
            </a:extLst>
          </p:cNvPr>
          <p:cNvSpPr>
            <a:spLocks noGrp="1"/>
          </p:cNvSpPr>
          <p:nvPr>
            <p:ph type="dt" sz="half" idx="10"/>
          </p:nvPr>
        </p:nvSpPr>
        <p:spPr/>
        <p:txBody>
          <a:bodyPr/>
          <a:lstStyle/>
          <a:p>
            <a:fld id="{00E01BA1-048F-4E83-A1B4-70CCCBD79103}" type="datetimeFigureOut">
              <a:rPr lang="en-US" smtClean="0"/>
              <a:t>10/17/2023</a:t>
            </a:fld>
            <a:endParaRPr lang="en-US" dirty="0"/>
          </a:p>
        </p:txBody>
      </p:sp>
      <p:sp>
        <p:nvSpPr>
          <p:cNvPr id="8" name="Footer Placeholder 7">
            <a:extLst>
              <a:ext uri="{FF2B5EF4-FFF2-40B4-BE49-F238E27FC236}">
                <a16:creationId xmlns:a16="http://schemas.microsoft.com/office/drawing/2014/main" id="{FBC53D9D-08A4-4F1F-BAB1-E42B732C9DF9}"/>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2628245-32B9-436A-A95E-8DABBD2AAADA}"/>
              </a:ext>
            </a:extLst>
          </p:cNvPr>
          <p:cNvSpPr>
            <a:spLocks noGrp="1"/>
          </p:cNvSpPr>
          <p:nvPr>
            <p:ph type="sldNum" sz="quarter" idx="12"/>
          </p:nvPr>
        </p:nvSpPr>
        <p:spPr/>
        <p:txBody>
          <a:bodyPr/>
          <a:lstStyle/>
          <a:p>
            <a:fld id="{1B32F481-BA43-4E22-AB74-DB56B7F2C8E6}" type="slidenum">
              <a:rPr lang="en-US" smtClean="0"/>
              <a:t>‹#›</a:t>
            </a:fld>
            <a:endParaRPr lang="en-US" dirty="0"/>
          </a:p>
        </p:txBody>
      </p:sp>
    </p:spTree>
    <p:extLst>
      <p:ext uri="{BB962C8B-B14F-4D97-AF65-F5344CB8AC3E}">
        <p14:creationId xmlns:p14="http://schemas.microsoft.com/office/powerpoint/2010/main" val="6532822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7F9A6-6102-495B-96AF-5A46C8B623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E13631D-0BBF-4EB1-937D-D5933892ACCF}"/>
              </a:ext>
            </a:extLst>
          </p:cNvPr>
          <p:cNvSpPr>
            <a:spLocks noGrp="1"/>
          </p:cNvSpPr>
          <p:nvPr>
            <p:ph type="dt" sz="half" idx="10"/>
          </p:nvPr>
        </p:nvSpPr>
        <p:spPr/>
        <p:txBody>
          <a:bodyPr/>
          <a:lstStyle/>
          <a:p>
            <a:fld id="{00E01BA1-048F-4E83-A1B4-70CCCBD79103}" type="datetimeFigureOut">
              <a:rPr lang="en-US" smtClean="0"/>
              <a:t>10/17/2023</a:t>
            </a:fld>
            <a:endParaRPr lang="en-US" dirty="0"/>
          </a:p>
        </p:txBody>
      </p:sp>
      <p:sp>
        <p:nvSpPr>
          <p:cNvPr id="4" name="Footer Placeholder 3">
            <a:extLst>
              <a:ext uri="{FF2B5EF4-FFF2-40B4-BE49-F238E27FC236}">
                <a16:creationId xmlns:a16="http://schemas.microsoft.com/office/drawing/2014/main" id="{40E25BA1-648A-4029-B003-6C8EB35B2B7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B5AC79F-0A1A-4891-805B-EBCA361D9C94}"/>
              </a:ext>
            </a:extLst>
          </p:cNvPr>
          <p:cNvSpPr>
            <a:spLocks noGrp="1"/>
          </p:cNvSpPr>
          <p:nvPr>
            <p:ph type="sldNum" sz="quarter" idx="12"/>
          </p:nvPr>
        </p:nvSpPr>
        <p:spPr/>
        <p:txBody>
          <a:bodyPr/>
          <a:lstStyle/>
          <a:p>
            <a:fld id="{1B32F481-BA43-4E22-AB74-DB56B7F2C8E6}" type="slidenum">
              <a:rPr lang="en-US" smtClean="0"/>
              <a:t>‹#›</a:t>
            </a:fld>
            <a:endParaRPr lang="en-US" dirty="0"/>
          </a:p>
        </p:txBody>
      </p:sp>
    </p:spTree>
    <p:extLst>
      <p:ext uri="{BB962C8B-B14F-4D97-AF65-F5344CB8AC3E}">
        <p14:creationId xmlns:p14="http://schemas.microsoft.com/office/powerpoint/2010/main" val="10145358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90E284-94DE-4294-B583-67EAA39D4703}"/>
              </a:ext>
            </a:extLst>
          </p:cNvPr>
          <p:cNvSpPr>
            <a:spLocks noGrp="1"/>
          </p:cNvSpPr>
          <p:nvPr>
            <p:ph type="dt" sz="half" idx="10"/>
          </p:nvPr>
        </p:nvSpPr>
        <p:spPr/>
        <p:txBody>
          <a:bodyPr/>
          <a:lstStyle/>
          <a:p>
            <a:fld id="{00E01BA1-048F-4E83-A1B4-70CCCBD79103}" type="datetimeFigureOut">
              <a:rPr lang="en-US" smtClean="0"/>
              <a:t>10/17/2023</a:t>
            </a:fld>
            <a:endParaRPr lang="en-US" dirty="0"/>
          </a:p>
        </p:txBody>
      </p:sp>
      <p:sp>
        <p:nvSpPr>
          <p:cNvPr id="3" name="Footer Placeholder 2">
            <a:extLst>
              <a:ext uri="{FF2B5EF4-FFF2-40B4-BE49-F238E27FC236}">
                <a16:creationId xmlns:a16="http://schemas.microsoft.com/office/drawing/2014/main" id="{D5B487E4-EBBF-47B7-9EC7-53E22CA0852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107DCFC-A4D7-4393-9A8C-0280D2FB4D19}"/>
              </a:ext>
            </a:extLst>
          </p:cNvPr>
          <p:cNvSpPr>
            <a:spLocks noGrp="1"/>
          </p:cNvSpPr>
          <p:nvPr>
            <p:ph type="sldNum" sz="quarter" idx="12"/>
          </p:nvPr>
        </p:nvSpPr>
        <p:spPr/>
        <p:txBody>
          <a:bodyPr/>
          <a:lstStyle/>
          <a:p>
            <a:fld id="{1B32F481-BA43-4E22-AB74-DB56B7F2C8E6}" type="slidenum">
              <a:rPr lang="en-US" smtClean="0"/>
              <a:t>‹#›</a:t>
            </a:fld>
            <a:endParaRPr lang="en-US" dirty="0"/>
          </a:p>
        </p:txBody>
      </p:sp>
    </p:spTree>
    <p:extLst>
      <p:ext uri="{BB962C8B-B14F-4D97-AF65-F5344CB8AC3E}">
        <p14:creationId xmlns:p14="http://schemas.microsoft.com/office/powerpoint/2010/main" val="31352981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5E146-125B-4073-89D4-9868695883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4D39E23-6DE8-4F8A-843A-C6C70179AF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1C564C1-99ED-410C-8E35-61562B222C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23EBF2-6B44-4D9B-9321-ADE32693DD29}"/>
              </a:ext>
            </a:extLst>
          </p:cNvPr>
          <p:cNvSpPr>
            <a:spLocks noGrp="1"/>
          </p:cNvSpPr>
          <p:nvPr>
            <p:ph type="dt" sz="half" idx="10"/>
          </p:nvPr>
        </p:nvSpPr>
        <p:spPr/>
        <p:txBody>
          <a:bodyPr/>
          <a:lstStyle/>
          <a:p>
            <a:fld id="{00E01BA1-048F-4E83-A1B4-70CCCBD79103}" type="datetimeFigureOut">
              <a:rPr lang="en-US" smtClean="0"/>
              <a:t>10/17/2023</a:t>
            </a:fld>
            <a:endParaRPr lang="en-US" dirty="0"/>
          </a:p>
        </p:txBody>
      </p:sp>
      <p:sp>
        <p:nvSpPr>
          <p:cNvPr id="6" name="Footer Placeholder 5">
            <a:extLst>
              <a:ext uri="{FF2B5EF4-FFF2-40B4-BE49-F238E27FC236}">
                <a16:creationId xmlns:a16="http://schemas.microsoft.com/office/drawing/2014/main" id="{B1CD9D46-7CCC-4F6D-840C-A91D8AAB9E4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B932DBD-9AC0-4381-AFCD-3CD5BA6F15A9}"/>
              </a:ext>
            </a:extLst>
          </p:cNvPr>
          <p:cNvSpPr>
            <a:spLocks noGrp="1"/>
          </p:cNvSpPr>
          <p:nvPr>
            <p:ph type="sldNum" sz="quarter" idx="12"/>
          </p:nvPr>
        </p:nvSpPr>
        <p:spPr/>
        <p:txBody>
          <a:bodyPr/>
          <a:lstStyle/>
          <a:p>
            <a:fld id="{1B32F481-BA43-4E22-AB74-DB56B7F2C8E6}" type="slidenum">
              <a:rPr lang="en-US" smtClean="0"/>
              <a:t>‹#›</a:t>
            </a:fld>
            <a:endParaRPr lang="en-US" dirty="0"/>
          </a:p>
        </p:txBody>
      </p:sp>
    </p:spTree>
    <p:extLst>
      <p:ext uri="{BB962C8B-B14F-4D97-AF65-F5344CB8AC3E}">
        <p14:creationId xmlns:p14="http://schemas.microsoft.com/office/powerpoint/2010/main" val="8950851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B562A-3E48-4B42-A455-05912DE9BD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D8A1AC1-BD38-4622-8535-E813C14704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B26DE304-53CA-420D-83A5-4D417F4579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6F204C-567F-4C56-8BD6-1F78E0FC6849}"/>
              </a:ext>
            </a:extLst>
          </p:cNvPr>
          <p:cNvSpPr>
            <a:spLocks noGrp="1"/>
          </p:cNvSpPr>
          <p:nvPr>
            <p:ph type="dt" sz="half" idx="10"/>
          </p:nvPr>
        </p:nvSpPr>
        <p:spPr/>
        <p:txBody>
          <a:bodyPr/>
          <a:lstStyle/>
          <a:p>
            <a:fld id="{00E01BA1-048F-4E83-A1B4-70CCCBD79103}" type="datetimeFigureOut">
              <a:rPr lang="en-US" smtClean="0"/>
              <a:t>10/17/2023</a:t>
            </a:fld>
            <a:endParaRPr lang="en-US" dirty="0"/>
          </a:p>
        </p:txBody>
      </p:sp>
      <p:sp>
        <p:nvSpPr>
          <p:cNvPr id="6" name="Footer Placeholder 5">
            <a:extLst>
              <a:ext uri="{FF2B5EF4-FFF2-40B4-BE49-F238E27FC236}">
                <a16:creationId xmlns:a16="http://schemas.microsoft.com/office/drawing/2014/main" id="{13ACA807-794E-41BF-BEAD-64F60EF373E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5FEF97C-1FF7-4B0C-8E36-A0419575D29C}"/>
              </a:ext>
            </a:extLst>
          </p:cNvPr>
          <p:cNvSpPr>
            <a:spLocks noGrp="1"/>
          </p:cNvSpPr>
          <p:nvPr>
            <p:ph type="sldNum" sz="quarter" idx="12"/>
          </p:nvPr>
        </p:nvSpPr>
        <p:spPr/>
        <p:txBody>
          <a:bodyPr/>
          <a:lstStyle/>
          <a:p>
            <a:fld id="{1B32F481-BA43-4E22-AB74-DB56B7F2C8E6}" type="slidenum">
              <a:rPr lang="en-US" smtClean="0"/>
              <a:t>‹#›</a:t>
            </a:fld>
            <a:endParaRPr lang="en-US" dirty="0"/>
          </a:p>
        </p:txBody>
      </p:sp>
    </p:spTree>
    <p:extLst>
      <p:ext uri="{BB962C8B-B14F-4D97-AF65-F5344CB8AC3E}">
        <p14:creationId xmlns:p14="http://schemas.microsoft.com/office/powerpoint/2010/main" val="28573446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220B5-ABE6-483B-9054-072F8200196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B65864E-984D-47FB-BCD0-AEAAF3B28F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EDBB24-0330-43A9-A43B-5162369204ED}"/>
              </a:ext>
            </a:extLst>
          </p:cNvPr>
          <p:cNvSpPr>
            <a:spLocks noGrp="1"/>
          </p:cNvSpPr>
          <p:nvPr>
            <p:ph type="dt" sz="half" idx="10"/>
          </p:nvPr>
        </p:nvSpPr>
        <p:spPr/>
        <p:txBody>
          <a:bodyPr/>
          <a:lstStyle/>
          <a:p>
            <a:fld id="{00E01BA1-048F-4E83-A1B4-70CCCBD79103}" type="datetimeFigureOut">
              <a:rPr lang="en-US" smtClean="0"/>
              <a:t>10/17/2023</a:t>
            </a:fld>
            <a:endParaRPr lang="en-US" dirty="0"/>
          </a:p>
        </p:txBody>
      </p:sp>
      <p:sp>
        <p:nvSpPr>
          <p:cNvPr id="5" name="Footer Placeholder 4">
            <a:extLst>
              <a:ext uri="{FF2B5EF4-FFF2-40B4-BE49-F238E27FC236}">
                <a16:creationId xmlns:a16="http://schemas.microsoft.com/office/drawing/2014/main" id="{C09922C0-8BE7-4158-9D60-22EA35C7950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C3F05CD-2CD1-442C-A0FA-013DA9247821}"/>
              </a:ext>
            </a:extLst>
          </p:cNvPr>
          <p:cNvSpPr>
            <a:spLocks noGrp="1"/>
          </p:cNvSpPr>
          <p:nvPr>
            <p:ph type="sldNum" sz="quarter" idx="12"/>
          </p:nvPr>
        </p:nvSpPr>
        <p:spPr/>
        <p:txBody>
          <a:bodyPr/>
          <a:lstStyle/>
          <a:p>
            <a:fld id="{1B32F481-BA43-4E22-AB74-DB56B7F2C8E6}" type="slidenum">
              <a:rPr lang="en-US" smtClean="0"/>
              <a:t>‹#›</a:t>
            </a:fld>
            <a:endParaRPr lang="en-US" dirty="0"/>
          </a:p>
        </p:txBody>
      </p:sp>
    </p:spTree>
    <p:extLst>
      <p:ext uri="{BB962C8B-B14F-4D97-AF65-F5344CB8AC3E}">
        <p14:creationId xmlns:p14="http://schemas.microsoft.com/office/powerpoint/2010/main" val="21309974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55D929-5BB3-4A71-B05A-767687EBFCA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1AB6527-C499-4184-8ADF-D103DD5ED1D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C457FF-10FF-4514-8A65-8A4DCCEC87C6}"/>
              </a:ext>
            </a:extLst>
          </p:cNvPr>
          <p:cNvSpPr>
            <a:spLocks noGrp="1"/>
          </p:cNvSpPr>
          <p:nvPr>
            <p:ph type="dt" sz="half" idx="10"/>
          </p:nvPr>
        </p:nvSpPr>
        <p:spPr/>
        <p:txBody>
          <a:bodyPr/>
          <a:lstStyle/>
          <a:p>
            <a:fld id="{00E01BA1-048F-4E83-A1B4-70CCCBD79103}" type="datetimeFigureOut">
              <a:rPr lang="en-US" smtClean="0"/>
              <a:t>10/17/2023</a:t>
            </a:fld>
            <a:endParaRPr lang="en-US" dirty="0"/>
          </a:p>
        </p:txBody>
      </p:sp>
      <p:sp>
        <p:nvSpPr>
          <p:cNvPr id="5" name="Footer Placeholder 4">
            <a:extLst>
              <a:ext uri="{FF2B5EF4-FFF2-40B4-BE49-F238E27FC236}">
                <a16:creationId xmlns:a16="http://schemas.microsoft.com/office/drawing/2014/main" id="{120E531B-0234-4F4D-A0EA-5ABC1CAFD0E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1D98BFF-4F74-4578-A362-232CC96FD7F4}"/>
              </a:ext>
            </a:extLst>
          </p:cNvPr>
          <p:cNvSpPr>
            <a:spLocks noGrp="1"/>
          </p:cNvSpPr>
          <p:nvPr>
            <p:ph type="sldNum" sz="quarter" idx="12"/>
          </p:nvPr>
        </p:nvSpPr>
        <p:spPr/>
        <p:txBody>
          <a:bodyPr/>
          <a:lstStyle/>
          <a:p>
            <a:fld id="{1B32F481-BA43-4E22-AB74-DB56B7F2C8E6}" type="slidenum">
              <a:rPr lang="en-US" smtClean="0"/>
              <a:t>‹#›</a:t>
            </a:fld>
            <a:endParaRPr lang="en-US" dirty="0"/>
          </a:p>
        </p:txBody>
      </p:sp>
    </p:spTree>
    <p:extLst>
      <p:ext uri="{BB962C8B-B14F-4D97-AF65-F5344CB8AC3E}">
        <p14:creationId xmlns:p14="http://schemas.microsoft.com/office/powerpoint/2010/main" val="1103058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AD76FCA1-B5DA-47AA-840C-2AB1FB4943F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E6B8AB68-2D53-46AF-B705-E3C0AFDB720B}"/>
              </a:ext>
            </a:extLst>
          </p:cNvPr>
          <p:cNvSpPr/>
          <p:nvPr userDrawn="1"/>
        </p:nvSpPr>
        <p:spPr>
          <a:xfrm>
            <a:off x="0" y="1014413"/>
            <a:ext cx="5386388" cy="3349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6" name="Straight Connector 5">
            <a:extLst>
              <a:ext uri="{FF2B5EF4-FFF2-40B4-BE49-F238E27FC236}">
                <a16:creationId xmlns:a16="http://schemas.microsoft.com/office/drawing/2014/main" id="{826BA42A-D3F8-42AD-8961-02D4C3589492}"/>
              </a:ext>
            </a:extLst>
          </p:cNvPr>
          <p:cNvCxnSpPr/>
          <p:nvPr userDrawn="1"/>
        </p:nvCxnSpPr>
        <p:spPr>
          <a:xfrm>
            <a:off x="360363" y="3411538"/>
            <a:ext cx="3014662"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pic>
        <p:nvPicPr>
          <p:cNvPr id="7" name="Picture 4">
            <a:extLst>
              <a:ext uri="{FF2B5EF4-FFF2-40B4-BE49-F238E27FC236}">
                <a16:creationId xmlns:a16="http://schemas.microsoft.com/office/drawing/2014/main" id="{27FD2ECB-0937-498E-8A41-B603A7EB2FC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04825" y="1290638"/>
            <a:ext cx="1954213"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ctrTitle"/>
          </p:nvPr>
        </p:nvSpPr>
        <p:spPr>
          <a:xfrm>
            <a:off x="359958" y="2374051"/>
            <a:ext cx="4823253" cy="854719"/>
          </a:xfrm>
          <a:prstGeom prst="rect">
            <a:avLst/>
          </a:prstGeom>
        </p:spPr>
        <p:txBody>
          <a:bodyPr anchor="b">
            <a:normAutofit/>
          </a:bodyPr>
          <a:lstStyle>
            <a:lvl1pPr algn="l">
              <a:defRPr sz="3000" b="1">
                <a:solidFill>
                  <a:schemeClr val="bg1"/>
                </a:solidFill>
              </a:defRPr>
            </a:lvl1pPr>
          </a:lstStyle>
          <a:p>
            <a:r>
              <a:rPr lang="en-US"/>
              <a:t>Click to edit Master title style</a:t>
            </a:r>
          </a:p>
        </p:txBody>
      </p:sp>
      <p:sp>
        <p:nvSpPr>
          <p:cNvPr id="11" name="Subtitle 2"/>
          <p:cNvSpPr>
            <a:spLocks noGrp="1"/>
          </p:cNvSpPr>
          <p:nvPr>
            <p:ph type="subTitle" idx="1"/>
          </p:nvPr>
        </p:nvSpPr>
        <p:spPr>
          <a:xfrm>
            <a:off x="359957" y="3550046"/>
            <a:ext cx="4823253" cy="420129"/>
          </a:xfrm>
          <a:prstGeom prst="rect">
            <a:avLst/>
          </a:prstGeom>
        </p:spPr>
        <p:txBody>
          <a:bodyPr anchor="b">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346647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F320E3D4-0298-4491-B372-9CFEB72C659B}" type="datetime1">
              <a:rPr lang="en-US" smtClean="0"/>
              <a:t>10/17/2023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1984395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DDB5E7-6E93-4051-AD1D-9CE194D72AB5}" type="datetime1">
              <a:rPr lang="en-US" smtClean="0"/>
              <a:t>10/17/2023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8320292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563D02-B2AE-47F0-9435-8CF1A8FD3A7B}" type="datetime1">
              <a:rPr lang="en-US" smtClean="0"/>
              <a:t>10/17/2023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940469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DE40FA18-4DDD-48B1-AD7F-92E54341E023}" type="datetime1">
              <a:rPr lang="en-US" smtClean="0"/>
              <a:t>10/17/2023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7967336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63BD81C9-BBE5-4B59-9257-56975EB05FBD}" type="datetime1">
              <a:rPr lang="en-US" smtClean="0"/>
              <a:t>10/17/2023</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175134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0"/>
          </p:nvPr>
        </p:nvSpPr>
        <p:spPr/>
        <p:txBody>
          <a:bodyPr/>
          <a:lstStyle/>
          <a:p>
            <a:fld id="{59038126-7FB9-449F-9E0F-2599A9705233}" type="datetime1">
              <a:rPr lang="en-US" smtClean="0"/>
              <a:t>10/17/2023</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821342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D4BA209-C989-496C-AEA2-F94CA761D71B}" type="datetime1">
              <a:rPr lang="en-US" smtClean="0"/>
              <a:t>10/17/2023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6094439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DD201A39-48E0-4EDD-8887-C530C5CAC933}" type="datetime1">
              <a:rPr lang="en-US" smtClean="0"/>
              <a:t>10/17/2023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5560568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8B487CC0-84DE-47E4-A1F6-6A42B31E51E0}" type="datetime1">
              <a:rPr lang="en-US" smtClean="0"/>
              <a:t>10/17/2023</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1968329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1CDE844-E15C-4D9A-B4FF-985F5A05F5B3}" type="datetime1">
              <a:rPr lang="en-US" smtClean="0"/>
              <a:t>10/17/2023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1956072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27E4460-848D-406C-B34E-7411E554462B}" type="datetime1">
              <a:rPr lang="en-US" smtClean="0"/>
              <a:t>10/17/2023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3103421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908800" y="1747834"/>
            <a:ext cx="3860800" cy="812801"/>
          </a:xfrm>
        </p:spPr>
        <p:txBody>
          <a:bodyPr/>
          <a:lstStyle/>
          <a:p>
            <a:r>
              <a:rPr lang="en-US"/>
              <a:t>Click to edit Master title style</a:t>
            </a:r>
          </a:p>
        </p:txBody>
      </p:sp>
      <p:sp>
        <p:nvSpPr>
          <p:cNvPr id="4" name="Content Placeholder 3"/>
          <p:cNvSpPr>
            <a:spLocks noGrp="1"/>
          </p:cNvSpPr>
          <p:nvPr>
            <p:ph sz="half" idx="2"/>
          </p:nvPr>
        </p:nvSpPr>
        <p:spPr>
          <a:xfrm>
            <a:off x="6908800" y="2865437"/>
            <a:ext cx="3759200" cy="2798764"/>
          </a:xfrm>
        </p:spPr>
        <p:txBody>
          <a:bodyPr>
            <a:normAutofit/>
          </a:bodyPr>
          <a:lstStyle>
            <a:lvl1pPr>
              <a:defRPr sz="1600"/>
            </a:lvl1pPr>
            <a:lvl2pPr>
              <a:defRPr sz="1600"/>
            </a:lvl2pPr>
            <a:lvl3pPr>
              <a:defRPr sz="1600"/>
            </a:lvl3pPr>
            <a:lvl4pPr>
              <a:defRPr sz="1600"/>
            </a:lvl4pPr>
            <a:lvl5pPr>
              <a:defRPr sz="16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908800" y="6273800"/>
            <a:ext cx="3759200" cy="365125"/>
          </a:xfrm>
        </p:spPr>
        <p:txBody>
          <a:bodyPr/>
          <a:lstStyle>
            <a:lvl1pPr algn="l">
              <a:defRPr/>
            </a:lvl1pPr>
          </a:lstStyle>
          <a:p>
            <a:fld id="{52C301DA-3975-4CBB-BECF-0EC8C5711161}" type="datetime1">
              <a:rPr lang="en-US" smtClean="0"/>
              <a:t>10/17/2023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8" name="Picture Placeholder 4" descr="photo" title="photo"/>
          <p:cNvSpPr>
            <a:spLocks noGrp="1"/>
          </p:cNvSpPr>
          <p:nvPr>
            <p:ph type="pic" sz="quarter" idx="14"/>
          </p:nvPr>
        </p:nvSpPr>
        <p:spPr>
          <a:xfrm>
            <a:off x="1" y="-1"/>
            <a:ext cx="6604000" cy="6858001"/>
          </a:xfrm>
        </p:spPr>
      </p:sp>
      <p:sp>
        <p:nvSpPr>
          <p:cNvPr id="10" name="Slide Number Placeholder 5"/>
          <p:cNvSpPr>
            <a:spLocks noGrp="1"/>
          </p:cNvSpPr>
          <p:nvPr>
            <p:ph type="sldNum" sz="quarter" idx="4"/>
          </p:nvPr>
        </p:nvSpPr>
        <p:spPr>
          <a:xfrm>
            <a:off x="10915904" y="6273800"/>
            <a:ext cx="812800" cy="365125"/>
          </a:xfrm>
          <a:prstGeom prst="rect">
            <a:avLst/>
          </a:prstGeom>
        </p:spPr>
        <p:txBody>
          <a:bodyPr vert="horz" lIns="91440" tIns="45720" rIns="91440" bIns="45720" rtlCol="0" anchor="ctr"/>
          <a:lstStyle>
            <a:lvl1pPr algn="r">
              <a:defRPr sz="1333" b="1">
                <a:solidFill>
                  <a:schemeClr val="bg1"/>
                </a:solidFill>
              </a:defRPr>
            </a:lvl1pPr>
          </a:lstStyle>
          <a:p>
            <a:fld id="{F78498E3-9FBF-46FE-87F5-F028E832A097}" type="slidenum">
              <a:rPr lang="en-US" smtClean="0"/>
              <a:pPr/>
              <a:t>‹#›</a:t>
            </a:fld>
            <a:endParaRPr lang="en-US" dirty="0"/>
          </a:p>
        </p:txBody>
      </p:sp>
    </p:spTree>
    <p:extLst>
      <p:ext uri="{BB962C8B-B14F-4D97-AF65-F5344CB8AC3E}">
        <p14:creationId xmlns:p14="http://schemas.microsoft.com/office/powerpoint/2010/main" val="36124998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4" name="Content Placeholder 3"/>
          <p:cNvSpPr>
            <a:spLocks noGrp="1"/>
          </p:cNvSpPr>
          <p:nvPr>
            <p:ph sz="half" idx="2"/>
          </p:nvPr>
        </p:nvSpPr>
        <p:spPr>
          <a:xfrm>
            <a:off x="609600" y="1701800"/>
            <a:ext cx="3860800" cy="3962400"/>
          </a:xfrm>
        </p:spPr>
        <p:txBody>
          <a:bodyPr>
            <a:normAutofit/>
          </a:bodyPr>
          <a:lstStyle>
            <a:lvl1pPr>
              <a:defRPr sz="1600"/>
            </a:lvl1pPr>
            <a:lvl2pPr>
              <a:defRPr sz="1600"/>
            </a:lvl2pPr>
            <a:lvl3pPr>
              <a:defRPr sz="1600"/>
            </a:lvl3pPr>
            <a:lvl4pPr>
              <a:defRPr sz="1600"/>
            </a:lvl4pPr>
            <a:lvl5pPr>
              <a:defRPr sz="1600"/>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73601" y="1701800"/>
            <a:ext cx="4572001" cy="3962400"/>
          </a:xfrm>
        </p:spPr>
        <p:txBody>
          <a:bodyPr>
            <a:normAutofit/>
          </a:bodyPr>
          <a:lstStyle>
            <a:lvl1pPr>
              <a:defRPr sz="1600"/>
            </a:lvl1pPr>
            <a:lvl2pPr>
              <a:defRPr sz="1600"/>
            </a:lvl2pPr>
            <a:lvl3pPr>
              <a:defRPr sz="1600"/>
            </a:lvl3pPr>
            <a:lvl4pPr>
              <a:defRPr sz="1600"/>
            </a:lvl4pPr>
            <a:lvl5pPr>
              <a:defRPr sz="1600"/>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78498E3-9FBF-46FE-87F5-F028E832A097}" type="slidenum">
              <a:rPr lang="en-US" smtClean="0"/>
              <a:t>‹#›</a:t>
            </a:fld>
            <a:endParaRPr lang="en-US" dirty="0"/>
          </a:p>
        </p:txBody>
      </p:sp>
    </p:spTree>
    <p:extLst>
      <p:ext uri="{BB962C8B-B14F-4D97-AF65-F5344CB8AC3E}">
        <p14:creationId xmlns:p14="http://schemas.microsoft.com/office/powerpoint/2010/main" val="24446426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Content Standar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Content Placeholder 5"/>
          <p:cNvSpPr>
            <a:spLocks noGrp="1"/>
          </p:cNvSpPr>
          <p:nvPr>
            <p:ph sz="quarter" idx="12"/>
          </p:nvPr>
        </p:nvSpPr>
        <p:spPr>
          <a:xfrm>
            <a:off x="609600" y="1676400"/>
            <a:ext cx="10387013" cy="42608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15250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F60E27FD-CBDA-D94B-A0D1-C707239032FE}"/>
              </a:ext>
            </a:extLst>
          </p:cNvPr>
          <p:cNvCxnSpPr>
            <a:cxnSpLocks/>
          </p:cNvCxnSpPr>
          <p:nvPr/>
        </p:nvCxnSpPr>
        <p:spPr>
          <a:xfrm>
            <a:off x="844550" y="3998913"/>
            <a:ext cx="139065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844378" y="1472899"/>
            <a:ext cx="8213125" cy="2387600"/>
          </a:xfrm>
        </p:spPr>
        <p:txBody>
          <a:bodyPr anchor="b"/>
          <a:lstStyle>
            <a:lvl1pPr algn="l">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844378" y="4191301"/>
            <a:ext cx="8213125"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a:extLst>
              <a:ext uri="{FF2B5EF4-FFF2-40B4-BE49-F238E27FC236}">
                <a16:creationId xmlns:a16="http://schemas.microsoft.com/office/drawing/2014/main" id="{BC9F1A54-5F23-4822-9E83-41B609E04EA4}"/>
              </a:ext>
            </a:extLst>
          </p:cNvPr>
          <p:cNvPicPr>
            <a:picLocks noChangeAspect="1"/>
          </p:cNvPicPr>
          <p:nvPr userDrawn="1"/>
        </p:nvPicPr>
        <p:blipFill>
          <a:blip r:embed="rId3"/>
          <a:srcRect/>
          <a:stretch/>
        </p:blipFill>
        <p:spPr>
          <a:xfrm>
            <a:off x="10057357" y="5941656"/>
            <a:ext cx="1842759" cy="654050"/>
          </a:xfrm>
          <a:prstGeom prst="rect">
            <a:avLst/>
          </a:prstGeom>
        </p:spPr>
      </p:pic>
    </p:spTree>
    <p:extLst>
      <p:ext uri="{BB962C8B-B14F-4D97-AF65-F5344CB8AC3E}">
        <p14:creationId xmlns:p14="http://schemas.microsoft.com/office/powerpoint/2010/main" val="29761725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87955FCE-6115-8B4E-B4C2-53338A59F5D2}"/>
              </a:ext>
            </a:extLst>
          </p:cNvPr>
          <p:cNvCxnSpPr>
            <a:cxnSpLocks/>
          </p:cNvCxnSpPr>
          <p:nvPr/>
        </p:nvCxnSpPr>
        <p:spPr>
          <a:xfrm>
            <a:off x="220663" y="6380163"/>
            <a:ext cx="10585450"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7" descr="Circle&#10;&#10;Description automatically generated">
            <a:extLst>
              <a:ext uri="{FF2B5EF4-FFF2-40B4-BE49-F238E27FC236}">
                <a16:creationId xmlns:a16="http://schemas.microsoft.com/office/drawing/2014/main" id="{C1ED45BE-1FBB-5C4E-9075-FB32CC2980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95013" y="6176963"/>
            <a:ext cx="114935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B3DAE0BA-D74C-AD4F-9AEB-4A74F22BE246}"/>
              </a:ext>
            </a:extLst>
          </p:cNvPr>
          <p:cNvCxnSpPr>
            <a:cxnSpLocks/>
          </p:cNvCxnSpPr>
          <p:nvPr/>
        </p:nvCxnSpPr>
        <p:spPr>
          <a:xfrm>
            <a:off x="5400675" y="1279525"/>
            <a:ext cx="139065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219941" y="224271"/>
            <a:ext cx="11752118" cy="949902"/>
          </a:xfrm>
        </p:spPr>
        <p:txBody>
          <a:bodyPr/>
          <a:lstStyle/>
          <a:p>
            <a:r>
              <a:rPr lang="en-US"/>
              <a:t>Click to edit Master title style</a:t>
            </a:r>
          </a:p>
        </p:txBody>
      </p:sp>
      <p:sp>
        <p:nvSpPr>
          <p:cNvPr id="3" name="Content Placeholder 2"/>
          <p:cNvSpPr>
            <a:spLocks noGrp="1"/>
          </p:cNvSpPr>
          <p:nvPr>
            <p:ph idx="1"/>
          </p:nvPr>
        </p:nvSpPr>
        <p:spPr>
          <a:xfrm>
            <a:off x="220663" y="1423988"/>
            <a:ext cx="11750675" cy="4718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5813F969-5049-7A44-AF3F-1A72D9C658DC}"/>
              </a:ext>
            </a:extLst>
          </p:cNvPr>
          <p:cNvSpPr>
            <a:spLocks noGrp="1"/>
          </p:cNvSpPr>
          <p:nvPr>
            <p:ph type="ftr" sz="quarter" idx="10"/>
          </p:nvPr>
        </p:nvSpPr>
        <p:spPr/>
        <p:txBody>
          <a:bodyPr/>
          <a:lstStyle>
            <a:lvl1pPr>
              <a:defRPr/>
            </a:lvl1pPr>
          </a:lstStyle>
          <a:p>
            <a:endParaRPr lang="en-US"/>
          </a:p>
        </p:txBody>
      </p:sp>
      <p:sp>
        <p:nvSpPr>
          <p:cNvPr id="8" name="Slide Number Placeholder 5">
            <a:extLst>
              <a:ext uri="{FF2B5EF4-FFF2-40B4-BE49-F238E27FC236}">
                <a16:creationId xmlns:a16="http://schemas.microsoft.com/office/drawing/2014/main" id="{6CB74F10-B383-1243-87E6-5C9075978656}"/>
              </a:ext>
            </a:extLst>
          </p:cNvPr>
          <p:cNvSpPr>
            <a:spLocks noGrp="1"/>
          </p:cNvSpPr>
          <p:nvPr>
            <p:ph type="sldNum" sz="quarter" idx="11"/>
          </p:nvPr>
        </p:nvSpPr>
        <p:spPr/>
        <p:txBody>
          <a:bodyPr/>
          <a:lstStyle>
            <a:lvl1pPr>
              <a:defRPr/>
            </a:lvl1pPr>
          </a:lstStyle>
          <a:p>
            <a:fld id="{15B66F55-8903-CD43-848C-7374AC1854D1}" type="slidenum">
              <a:rPr lang="en-US" smtClean="0"/>
              <a:t>‹#›</a:t>
            </a:fld>
            <a:endParaRPr lang="en-US"/>
          </a:p>
        </p:txBody>
      </p:sp>
    </p:spTree>
    <p:extLst>
      <p:ext uri="{BB962C8B-B14F-4D97-AF65-F5344CB8AC3E}">
        <p14:creationId xmlns:p14="http://schemas.microsoft.com/office/powerpoint/2010/main" val="66835713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F9E7AAC-E2BF-4840-B91C-02116209D2E4}"/>
              </a:ext>
            </a:extLst>
          </p:cNvPr>
          <p:cNvSpPr/>
          <p:nvPr/>
        </p:nvSpPr>
        <p:spPr>
          <a:xfrm>
            <a:off x="0" y="0"/>
            <a:ext cx="12192000" cy="4732338"/>
          </a:xfrm>
          <a:prstGeom prst="rect">
            <a:avLst/>
          </a:prstGeom>
          <a:gradFill>
            <a:gsLst>
              <a:gs pos="0">
                <a:schemeClr val="accent4"/>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a:xfrm>
            <a:off x="219941" y="4979772"/>
            <a:ext cx="10515600" cy="1005361"/>
          </a:xfrm>
        </p:spPr>
        <p:txBody>
          <a:bodyPr anchor="b">
            <a:normAutofit/>
          </a:bodyPr>
          <a:lstStyle>
            <a:lvl1pPr algn="l">
              <a:defRPr sz="4000">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219941" y="6079525"/>
            <a:ext cx="10515600" cy="54369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Picture Placeholder 8"/>
          <p:cNvSpPr>
            <a:spLocks noGrp="1"/>
          </p:cNvSpPr>
          <p:nvPr>
            <p:ph type="pic" sz="quarter" idx="10"/>
          </p:nvPr>
        </p:nvSpPr>
        <p:spPr>
          <a:xfrm>
            <a:off x="0" y="0"/>
            <a:ext cx="12192000" cy="4732338"/>
          </a:xfrm>
        </p:spPr>
        <p:txBody>
          <a:bodyPr rtlCol="0">
            <a:normAutofit/>
          </a:bodyPr>
          <a:lstStyle>
            <a:lvl1pPr marL="0" indent="0">
              <a:buNone/>
              <a:defRPr sz="2000" i="1">
                <a:solidFill>
                  <a:schemeClr val="bg1"/>
                </a:solidFill>
              </a:defRPr>
            </a:lvl1pPr>
          </a:lstStyle>
          <a:p>
            <a:pPr lvl="0"/>
            <a:r>
              <a:rPr lang="en-US" noProof="0"/>
              <a:t>Click icon to add picture</a:t>
            </a:r>
          </a:p>
        </p:txBody>
      </p:sp>
    </p:spTree>
    <p:extLst>
      <p:ext uri="{BB962C8B-B14F-4D97-AF65-F5344CB8AC3E}">
        <p14:creationId xmlns:p14="http://schemas.microsoft.com/office/powerpoint/2010/main" val="5693757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ntent w/ Horiz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A577167-F107-CC4A-B1FA-285D57063FD6}"/>
              </a:ext>
            </a:extLst>
          </p:cNvPr>
          <p:cNvSpPr/>
          <p:nvPr/>
        </p:nvSpPr>
        <p:spPr>
          <a:xfrm>
            <a:off x="0" y="2463800"/>
            <a:ext cx="12192000" cy="1254125"/>
          </a:xfrm>
          <a:prstGeom prst="rect">
            <a:avLst/>
          </a:prstGeom>
          <a:gradFill>
            <a:gsLst>
              <a:gs pos="0">
                <a:schemeClr val="accent4"/>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6" name="Straight Connector 5">
            <a:extLst>
              <a:ext uri="{FF2B5EF4-FFF2-40B4-BE49-F238E27FC236}">
                <a16:creationId xmlns:a16="http://schemas.microsoft.com/office/drawing/2014/main" id="{D40584C6-DC55-8546-88AA-C9DE9333EBCF}"/>
              </a:ext>
            </a:extLst>
          </p:cNvPr>
          <p:cNvCxnSpPr>
            <a:cxnSpLocks/>
          </p:cNvCxnSpPr>
          <p:nvPr/>
        </p:nvCxnSpPr>
        <p:spPr>
          <a:xfrm>
            <a:off x="220663" y="6380163"/>
            <a:ext cx="10585450"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7" name="Picture 8" descr="Circle&#10;&#10;Description automatically generated">
            <a:extLst>
              <a:ext uri="{FF2B5EF4-FFF2-40B4-BE49-F238E27FC236}">
                <a16:creationId xmlns:a16="http://schemas.microsoft.com/office/drawing/2014/main" id="{D6698683-CAE0-0A44-8AA4-CBCDF59654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95013" y="6176963"/>
            <a:ext cx="114935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19941" y="2607589"/>
            <a:ext cx="11752118" cy="949902"/>
          </a:xfrm>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219941" y="3818245"/>
            <a:ext cx="11752118" cy="23275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p:cNvSpPr>
            <a:spLocks noGrp="1"/>
          </p:cNvSpPr>
          <p:nvPr>
            <p:ph type="pic" sz="quarter" idx="13"/>
          </p:nvPr>
        </p:nvSpPr>
        <p:spPr>
          <a:xfrm>
            <a:off x="0" y="-1"/>
            <a:ext cx="12192000" cy="2463083"/>
          </a:xfrm>
        </p:spPr>
        <p:txBody>
          <a:bodyPr rtlCol="0">
            <a:normAutofit/>
          </a:bodyPr>
          <a:lstStyle>
            <a:lvl1pPr marL="0" indent="0">
              <a:buNone/>
              <a:defRPr sz="2000" i="1"/>
            </a:lvl1pPr>
          </a:lstStyle>
          <a:p>
            <a:pPr lvl="0"/>
            <a:r>
              <a:rPr lang="en-US" noProof="0"/>
              <a:t>Click icon to add picture</a:t>
            </a:r>
          </a:p>
        </p:txBody>
      </p:sp>
      <p:sp>
        <p:nvSpPr>
          <p:cNvPr id="8" name="Footer Placeholder 4">
            <a:extLst>
              <a:ext uri="{FF2B5EF4-FFF2-40B4-BE49-F238E27FC236}">
                <a16:creationId xmlns:a16="http://schemas.microsoft.com/office/drawing/2014/main" id="{2B2C0F1B-676F-9F45-9B26-CCFFB99CEED6}"/>
              </a:ext>
            </a:extLst>
          </p:cNvPr>
          <p:cNvSpPr>
            <a:spLocks noGrp="1"/>
          </p:cNvSpPr>
          <p:nvPr>
            <p:ph type="ftr" sz="quarter" idx="14"/>
          </p:nvPr>
        </p:nvSpPr>
        <p:spPr/>
        <p:txBody>
          <a:bodyPr/>
          <a:lstStyle>
            <a:lvl1pPr>
              <a:defRPr/>
            </a:lvl1pPr>
          </a:lstStyle>
          <a:p>
            <a:endParaRPr lang="en-US"/>
          </a:p>
        </p:txBody>
      </p:sp>
      <p:sp>
        <p:nvSpPr>
          <p:cNvPr id="9" name="Slide Number Placeholder 5">
            <a:extLst>
              <a:ext uri="{FF2B5EF4-FFF2-40B4-BE49-F238E27FC236}">
                <a16:creationId xmlns:a16="http://schemas.microsoft.com/office/drawing/2014/main" id="{D6B666CA-C0D7-3248-8351-83584675D26D}"/>
              </a:ext>
            </a:extLst>
          </p:cNvPr>
          <p:cNvSpPr>
            <a:spLocks noGrp="1"/>
          </p:cNvSpPr>
          <p:nvPr>
            <p:ph type="sldNum" sz="quarter" idx="15"/>
          </p:nvPr>
        </p:nvSpPr>
        <p:spPr/>
        <p:txBody>
          <a:bodyPr/>
          <a:lstStyle>
            <a:lvl1pPr>
              <a:defRPr/>
            </a:lvl1pPr>
          </a:lstStyle>
          <a:p>
            <a:fld id="{15B66F55-8903-CD43-848C-7374AC1854D1}" type="slidenum">
              <a:rPr lang="en-US" smtClean="0"/>
              <a:pPr/>
              <a:t>‹#›</a:t>
            </a:fld>
            <a:endParaRPr lang="en-US"/>
          </a:p>
        </p:txBody>
      </p:sp>
    </p:spTree>
    <p:extLst>
      <p:ext uri="{BB962C8B-B14F-4D97-AF65-F5344CB8AC3E}">
        <p14:creationId xmlns:p14="http://schemas.microsoft.com/office/powerpoint/2010/main" val="3044752910"/>
      </p:ext>
    </p:extLst>
  </p:cSld>
  <p:clrMapOvr>
    <a:masterClrMapping/>
  </p:clrMapOvr>
  <p:transition spd="slow"/>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5FCFB6B-6F4C-A94E-9898-196DDEB7BDDE}"/>
              </a:ext>
            </a:extLst>
          </p:cNvPr>
          <p:cNvCxnSpPr>
            <a:cxnSpLocks/>
          </p:cNvCxnSpPr>
          <p:nvPr/>
        </p:nvCxnSpPr>
        <p:spPr>
          <a:xfrm>
            <a:off x="220663" y="6380163"/>
            <a:ext cx="10585450"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6" name="Picture 7" descr="Circle&#10;&#10;Description automatically generated">
            <a:extLst>
              <a:ext uri="{FF2B5EF4-FFF2-40B4-BE49-F238E27FC236}">
                <a16:creationId xmlns:a16="http://schemas.microsoft.com/office/drawing/2014/main" id="{E480EDC8-9AD5-BE40-8CD1-9E39235A99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95013" y="6176963"/>
            <a:ext cx="114935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id="{5BDF5608-1BDF-6248-BFC3-5487BEE97296}"/>
              </a:ext>
            </a:extLst>
          </p:cNvPr>
          <p:cNvCxnSpPr>
            <a:cxnSpLocks/>
          </p:cNvCxnSpPr>
          <p:nvPr/>
        </p:nvCxnSpPr>
        <p:spPr>
          <a:xfrm>
            <a:off x="5400675" y="1279525"/>
            <a:ext cx="139065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941" y="1423557"/>
            <a:ext cx="5799859" cy="47534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423557"/>
            <a:ext cx="5799858" cy="47534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5">
            <a:extLst>
              <a:ext uri="{FF2B5EF4-FFF2-40B4-BE49-F238E27FC236}">
                <a16:creationId xmlns:a16="http://schemas.microsoft.com/office/drawing/2014/main" id="{A8F23D2A-4FBF-294E-AF6F-23536D890243}"/>
              </a:ext>
            </a:extLst>
          </p:cNvPr>
          <p:cNvSpPr>
            <a:spLocks noGrp="1"/>
          </p:cNvSpPr>
          <p:nvPr>
            <p:ph type="ftr" sz="quarter" idx="10"/>
          </p:nvPr>
        </p:nvSpPr>
        <p:spPr/>
        <p:txBody>
          <a:bodyPr/>
          <a:lstStyle>
            <a:lvl1pPr>
              <a:defRPr/>
            </a:lvl1pPr>
          </a:lstStyle>
          <a:p>
            <a:endParaRPr lang="en-US"/>
          </a:p>
        </p:txBody>
      </p:sp>
      <p:sp>
        <p:nvSpPr>
          <p:cNvPr id="9" name="Slide Number Placeholder 6">
            <a:extLst>
              <a:ext uri="{FF2B5EF4-FFF2-40B4-BE49-F238E27FC236}">
                <a16:creationId xmlns:a16="http://schemas.microsoft.com/office/drawing/2014/main" id="{5A63D3C7-79D4-304F-A384-C1913CCBB90E}"/>
              </a:ext>
            </a:extLst>
          </p:cNvPr>
          <p:cNvSpPr>
            <a:spLocks noGrp="1"/>
          </p:cNvSpPr>
          <p:nvPr>
            <p:ph type="sldNum" sz="quarter" idx="11"/>
          </p:nvPr>
        </p:nvSpPr>
        <p:spPr/>
        <p:txBody>
          <a:bodyPr/>
          <a:lstStyle>
            <a:lvl1pPr>
              <a:defRPr/>
            </a:lvl1pPr>
          </a:lstStyle>
          <a:p>
            <a:fld id="{15B66F55-8903-CD43-848C-7374AC1854D1}" type="slidenum">
              <a:rPr lang="en-US" smtClean="0"/>
              <a:t>‹#›</a:t>
            </a:fld>
            <a:endParaRPr lang="en-US"/>
          </a:p>
        </p:txBody>
      </p:sp>
    </p:spTree>
    <p:extLst>
      <p:ext uri="{BB962C8B-B14F-4D97-AF65-F5344CB8AC3E}">
        <p14:creationId xmlns:p14="http://schemas.microsoft.com/office/powerpoint/2010/main" val="1797414823"/>
      </p:ext>
    </p:extLst>
  </p:cSld>
  <p:clrMapOvr>
    <a:masterClrMapping/>
  </p:clrMapOvr>
  <p:transition spd="slow"/>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tent w/ Image">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47C60A0-A3F5-0D44-B888-C5060B34711D}"/>
              </a:ext>
            </a:extLst>
          </p:cNvPr>
          <p:cNvCxnSpPr>
            <a:cxnSpLocks/>
          </p:cNvCxnSpPr>
          <p:nvPr/>
        </p:nvCxnSpPr>
        <p:spPr>
          <a:xfrm>
            <a:off x="220663" y="6380163"/>
            <a:ext cx="10585450"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6" name="Picture 7" descr="Circle&#10;&#10;Description automatically generated">
            <a:extLst>
              <a:ext uri="{FF2B5EF4-FFF2-40B4-BE49-F238E27FC236}">
                <a16:creationId xmlns:a16="http://schemas.microsoft.com/office/drawing/2014/main" id="{A0C98127-7242-0F44-8637-59A37BD0B2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95013" y="6176963"/>
            <a:ext cx="114935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id="{3ED9BA94-33AD-FF40-8158-AB90A9C1B25A}"/>
              </a:ext>
            </a:extLst>
          </p:cNvPr>
          <p:cNvCxnSpPr>
            <a:cxnSpLocks/>
          </p:cNvCxnSpPr>
          <p:nvPr/>
        </p:nvCxnSpPr>
        <p:spPr>
          <a:xfrm>
            <a:off x="5400675" y="1279525"/>
            <a:ext cx="139065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941" y="1423557"/>
            <a:ext cx="6934621" cy="47534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p:cNvSpPr>
            <a:spLocks noGrp="1"/>
          </p:cNvSpPr>
          <p:nvPr>
            <p:ph type="pic" sz="quarter" idx="13"/>
          </p:nvPr>
        </p:nvSpPr>
        <p:spPr>
          <a:xfrm>
            <a:off x="7315200" y="1423988"/>
            <a:ext cx="4656137" cy="4752975"/>
          </a:xfrm>
        </p:spPr>
        <p:txBody>
          <a:bodyPr rtlCol="0">
            <a:normAutofit/>
          </a:bodyPr>
          <a:lstStyle>
            <a:lvl1pPr marL="0" indent="0">
              <a:buNone/>
              <a:defRPr sz="2000" i="1"/>
            </a:lvl1pPr>
          </a:lstStyle>
          <a:p>
            <a:pPr lvl="0"/>
            <a:r>
              <a:rPr lang="en-US" noProof="0"/>
              <a:t>Click icon to add picture</a:t>
            </a:r>
          </a:p>
        </p:txBody>
      </p:sp>
      <p:sp>
        <p:nvSpPr>
          <p:cNvPr id="8" name="Footer Placeholder 5">
            <a:extLst>
              <a:ext uri="{FF2B5EF4-FFF2-40B4-BE49-F238E27FC236}">
                <a16:creationId xmlns:a16="http://schemas.microsoft.com/office/drawing/2014/main" id="{754EA34C-513F-EE46-B927-637BC94BCB45}"/>
              </a:ext>
            </a:extLst>
          </p:cNvPr>
          <p:cNvSpPr>
            <a:spLocks noGrp="1"/>
          </p:cNvSpPr>
          <p:nvPr>
            <p:ph type="ftr" sz="quarter" idx="14"/>
          </p:nvPr>
        </p:nvSpPr>
        <p:spPr/>
        <p:txBody>
          <a:bodyPr/>
          <a:lstStyle>
            <a:lvl1pPr>
              <a:defRPr/>
            </a:lvl1pPr>
          </a:lstStyle>
          <a:p>
            <a:endParaRPr lang="en-US"/>
          </a:p>
        </p:txBody>
      </p:sp>
      <p:sp>
        <p:nvSpPr>
          <p:cNvPr id="9" name="Slide Number Placeholder 6">
            <a:extLst>
              <a:ext uri="{FF2B5EF4-FFF2-40B4-BE49-F238E27FC236}">
                <a16:creationId xmlns:a16="http://schemas.microsoft.com/office/drawing/2014/main" id="{CB4FC69E-14AC-FE43-9BAA-FEE394ADF9B5}"/>
              </a:ext>
            </a:extLst>
          </p:cNvPr>
          <p:cNvSpPr>
            <a:spLocks noGrp="1"/>
          </p:cNvSpPr>
          <p:nvPr>
            <p:ph type="sldNum" sz="quarter" idx="15"/>
          </p:nvPr>
        </p:nvSpPr>
        <p:spPr/>
        <p:txBody>
          <a:bodyPr/>
          <a:lstStyle>
            <a:lvl1pPr>
              <a:defRPr/>
            </a:lvl1pPr>
          </a:lstStyle>
          <a:p>
            <a:fld id="{15B66F55-8903-CD43-848C-7374AC1854D1}" type="slidenum">
              <a:rPr lang="en-US" smtClean="0"/>
              <a:pPr/>
              <a:t>‹#›</a:t>
            </a:fld>
            <a:endParaRPr lang="en-US"/>
          </a:p>
        </p:txBody>
      </p:sp>
    </p:spTree>
    <p:extLst>
      <p:ext uri="{BB962C8B-B14F-4D97-AF65-F5344CB8AC3E}">
        <p14:creationId xmlns:p14="http://schemas.microsoft.com/office/powerpoint/2010/main" val="3459127738"/>
      </p:ext>
    </p:extLst>
  </p:cSld>
  <p:clrMapOvr>
    <a:masterClrMapping/>
  </p:clrMapOvr>
  <p:transition spd="slow"/>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tent w/ Image-2">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6D324C43-8894-F84B-8E57-81227EF0F792}"/>
              </a:ext>
            </a:extLst>
          </p:cNvPr>
          <p:cNvCxnSpPr>
            <a:cxnSpLocks/>
          </p:cNvCxnSpPr>
          <p:nvPr/>
        </p:nvCxnSpPr>
        <p:spPr>
          <a:xfrm>
            <a:off x="5037138" y="6380163"/>
            <a:ext cx="5768975"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6" name="Picture 7" descr="Circle&#10;&#10;Description automatically generated">
            <a:extLst>
              <a:ext uri="{FF2B5EF4-FFF2-40B4-BE49-F238E27FC236}">
                <a16:creationId xmlns:a16="http://schemas.microsoft.com/office/drawing/2014/main" id="{19EE7B74-E42E-5B42-8E28-BD1537AE2E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95013" y="6176963"/>
            <a:ext cx="114935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id="{A05A817B-28C8-4648-A550-32D75C4DD010}"/>
              </a:ext>
            </a:extLst>
          </p:cNvPr>
          <p:cNvCxnSpPr>
            <a:cxnSpLocks/>
          </p:cNvCxnSpPr>
          <p:nvPr/>
        </p:nvCxnSpPr>
        <p:spPr>
          <a:xfrm>
            <a:off x="5037138" y="1279525"/>
            <a:ext cx="139065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Picture Placeholder 9"/>
          <p:cNvSpPr>
            <a:spLocks noGrp="1"/>
          </p:cNvSpPr>
          <p:nvPr>
            <p:ph type="pic" sz="quarter" idx="13"/>
          </p:nvPr>
        </p:nvSpPr>
        <p:spPr>
          <a:xfrm>
            <a:off x="0" y="-9827"/>
            <a:ext cx="4948436" cy="6867824"/>
          </a:xfrm>
        </p:spPr>
        <p:txBody>
          <a:bodyPr rtlCol="0">
            <a:normAutofit/>
          </a:bodyPr>
          <a:lstStyle>
            <a:lvl1pPr marL="0" indent="0">
              <a:buNone/>
              <a:defRPr sz="2000" i="1"/>
            </a:lvl1pPr>
          </a:lstStyle>
          <a:p>
            <a:pPr lvl="0"/>
            <a:r>
              <a:rPr lang="en-US" noProof="0"/>
              <a:t>Click icon to add picture</a:t>
            </a:r>
          </a:p>
        </p:txBody>
      </p:sp>
      <p:sp>
        <p:nvSpPr>
          <p:cNvPr id="2" name="Title 1"/>
          <p:cNvSpPr>
            <a:spLocks noGrp="1"/>
          </p:cNvSpPr>
          <p:nvPr>
            <p:ph type="title"/>
          </p:nvPr>
        </p:nvSpPr>
        <p:spPr>
          <a:xfrm>
            <a:off x="5037437" y="224271"/>
            <a:ext cx="6934621" cy="949902"/>
          </a:xfrm>
        </p:spPr>
        <p:txBody>
          <a:bodyPr>
            <a:noAutofit/>
          </a:bodyPr>
          <a:lstStyle>
            <a:lvl1pPr algn="l">
              <a:defRPr sz="3500"/>
            </a:lvl1pPr>
          </a:lstStyle>
          <a:p>
            <a:r>
              <a:rPr lang="en-US"/>
              <a:t>Click to edit Master title style</a:t>
            </a:r>
          </a:p>
        </p:txBody>
      </p:sp>
      <p:sp>
        <p:nvSpPr>
          <p:cNvPr id="3" name="Content Placeholder 2"/>
          <p:cNvSpPr>
            <a:spLocks noGrp="1"/>
          </p:cNvSpPr>
          <p:nvPr>
            <p:ph sz="half" idx="1"/>
          </p:nvPr>
        </p:nvSpPr>
        <p:spPr>
          <a:xfrm>
            <a:off x="5037438" y="1423557"/>
            <a:ext cx="6934621" cy="47534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41366171"/>
      </p:ext>
    </p:extLst>
  </p:cSld>
  <p:clrMapOvr>
    <a:masterClrMapping/>
  </p:clrMapOvr>
  <p:transition spd="slow"/>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Side Box">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FDD5FA7-8C2A-1643-ABE4-EAFA8C8DFE7B}"/>
              </a:ext>
            </a:extLst>
          </p:cNvPr>
          <p:cNvCxnSpPr>
            <a:cxnSpLocks/>
          </p:cNvCxnSpPr>
          <p:nvPr/>
        </p:nvCxnSpPr>
        <p:spPr>
          <a:xfrm>
            <a:off x="220663" y="6380163"/>
            <a:ext cx="10585450"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6" name="Picture 7" descr="Circle&#10;&#10;Description automatically generated">
            <a:extLst>
              <a:ext uri="{FF2B5EF4-FFF2-40B4-BE49-F238E27FC236}">
                <a16:creationId xmlns:a16="http://schemas.microsoft.com/office/drawing/2014/main" id="{ED602060-FAEF-B242-B80F-CF660C0A00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95013" y="6176963"/>
            <a:ext cx="114935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id="{391F0EEE-4784-EB49-87F7-BA50CC327046}"/>
              </a:ext>
            </a:extLst>
          </p:cNvPr>
          <p:cNvCxnSpPr>
            <a:cxnSpLocks/>
          </p:cNvCxnSpPr>
          <p:nvPr/>
        </p:nvCxnSpPr>
        <p:spPr>
          <a:xfrm>
            <a:off x="5400675" y="1279525"/>
            <a:ext cx="139065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940" y="1423557"/>
            <a:ext cx="8196695" cy="47534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632060" y="1423557"/>
            <a:ext cx="3339997" cy="4753406"/>
          </a:xfrm>
          <a:gradFill>
            <a:gsLst>
              <a:gs pos="0">
                <a:schemeClr val="accent4"/>
              </a:gs>
              <a:gs pos="100000">
                <a:schemeClr val="accent2"/>
              </a:gs>
            </a:gsLst>
            <a:lin ang="2400000" scaled="0"/>
          </a:gradFill>
        </p:spPr>
        <p:txBody>
          <a:bodyPr>
            <a:normAutofit/>
          </a:bodyPr>
          <a:lstStyle>
            <a:lvl1pPr marL="0" indent="0">
              <a:buNone/>
              <a:defRPr sz="24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
        <p:nvSpPr>
          <p:cNvPr id="8" name="Footer Placeholder 5">
            <a:extLst>
              <a:ext uri="{FF2B5EF4-FFF2-40B4-BE49-F238E27FC236}">
                <a16:creationId xmlns:a16="http://schemas.microsoft.com/office/drawing/2014/main" id="{1601B6D9-181D-C344-AEB4-5E2BEC3F1295}"/>
              </a:ext>
            </a:extLst>
          </p:cNvPr>
          <p:cNvSpPr>
            <a:spLocks noGrp="1"/>
          </p:cNvSpPr>
          <p:nvPr>
            <p:ph type="ftr" sz="quarter" idx="10"/>
          </p:nvPr>
        </p:nvSpPr>
        <p:spPr/>
        <p:txBody>
          <a:bodyPr/>
          <a:lstStyle>
            <a:lvl1pPr>
              <a:defRPr/>
            </a:lvl1pPr>
          </a:lstStyle>
          <a:p>
            <a:endParaRPr lang="en-US"/>
          </a:p>
        </p:txBody>
      </p:sp>
      <p:sp>
        <p:nvSpPr>
          <p:cNvPr id="9" name="Slide Number Placeholder 6">
            <a:extLst>
              <a:ext uri="{FF2B5EF4-FFF2-40B4-BE49-F238E27FC236}">
                <a16:creationId xmlns:a16="http://schemas.microsoft.com/office/drawing/2014/main" id="{BB1295F0-E510-AA4F-8778-2185E709B0BD}"/>
              </a:ext>
            </a:extLst>
          </p:cNvPr>
          <p:cNvSpPr>
            <a:spLocks noGrp="1"/>
          </p:cNvSpPr>
          <p:nvPr>
            <p:ph type="sldNum" sz="quarter" idx="11"/>
          </p:nvPr>
        </p:nvSpPr>
        <p:spPr/>
        <p:txBody>
          <a:bodyPr/>
          <a:lstStyle>
            <a:lvl1pPr>
              <a:defRPr/>
            </a:lvl1pPr>
          </a:lstStyle>
          <a:p>
            <a:fld id="{15B66F55-8903-CD43-848C-7374AC1854D1}" type="slidenum">
              <a:rPr lang="en-US" smtClean="0"/>
              <a:pPr/>
              <a:t>‹#›</a:t>
            </a:fld>
            <a:endParaRPr lang="en-US"/>
          </a:p>
        </p:txBody>
      </p:sp>
    </p:spTree>
    <p:extLst>
      <p:ext uri="{BB962C8B-B14F-4D97-AF65-F5344CB8AC3E}">
        <p14:creationId xmlns:p14="http://schemas.microsoft.com/office/powerpoint/2010/main" val="1993001279"/>
      </p:ext>
    </p:extLst>
  </p:cSld>
  <p:clrMapOvr>
    <a:masterClrMapping/>
  </p:clrMapOvr>
  <p:transition spd="slow"/>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Image Only">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DA13676-9AF0-DA40-88D7-D8EC045E7CE5}"/>
              </a:ext>
            </a:extLst>
          </p:cNvPr>
          <p:cNvCxnSpPr>
            <a:cxnSpLocks/>
          </p:cNvCxnSpPr>
          <p:nvPr/>
        </p:nvCxnSpPr>
        <p:spPr>
          <a:xfrm>
            <a:off x="220663" y="6380163"/>
            <a:ext cx="10585450"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7" descr="Circle&#10;&#10;Description automatically generated">
            <a:extLst>
              <a:ext uri="{FF2B5EF4-FFF2-40B4-BE49-F238E27FC236}">
                <a16:creationId xmlns:a16="http://schemas.microsoft.com/office/drawing/2014/main" id="{E63B381D-2780-D849-A63A-B76442802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95013" y="6176963"/>
            <a:ext cx="114935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icture Placeholder 6"/>
          <p:cNvSpPr>
            <a:spLocks noGrp="1"/>
          </p:cNvSpPr>
          <p:nvPr>
            <p:ph type="pic" sz="quarter" idx="13"/>
          </p:nvPr>
        </p:nvSpPr>
        <p:spPr>
          <a:xfrm>
            <a:off x="220663" y="222250"/>
            <a:ext cx="11751396" cy="5462587"/>
          </a:xfrm>
        </p:spPr>
        <p:txBody>
          <a:bodyPr rtlCol="0">
            <a:normAutofit/>
          </a:bodyPr>
          <a:lstStyle>
            <a:lvl1pPr marL="0" indent="0">
              <a:buNone/>
              <a:defRPr>
                <a:solidFill>
                  <a:sysClr val="windowText" lastClr="000000"/>
                </a:solidFill>
              </a:defRPr>
            </a:lvl1pPr>
          </a:lstStyle>
          <a:p>
            <a:pPr lvl="0"/>
            <a:r>
              <a:rPr lang="en-US" noProof="0"/>
              <a:t>Click icon to add picture</a:t>
            </a:r>
          </a:p>
        </p:txBody>
      </p:sp>
      <p:sp>
        <p:nvSpPr>
          <p:cNvPr id="10" name="Content Placeholder 9"/>
          <p:cNvSpPr>
            <a:spLocks noGrp="1"/>
          </p:cNvSpPr>
          <p:nvPr>
            <p:ph sz="quarter" idx="14"/>
          </p:nvPr>
        </p:nvSpPr>
        <p:spPr>
          <a:xfrm>
            <a:off x="220518" y="5774458"/>
            <a:ext cx="10585450" cy="515938"/>
          </a:xfrm>
        </p:spPr>
        <p:txBody>
          <a:bodyPr>
            <a:normAutofit/>
          </a:bodyPr>
          <a:lstStyle>
            <a:lvl1pPr marL="0" indent="0">
              <a:buNone/>
              <a:defRPr sz="2000" i="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6" name="Footer Placeholder 2">
            <a:extLst>
              <a:ext uri="{FF2B5EF4-FFF2-40B4-BE49-F238E27FC236}">
                <a16:creationId xmlns:a16="http://schemas.microsoft.com/office/drawing/2014/main" id="{E08BAA85-3EB1-704D-980D-5D432AACF7C7}"/>
              </a:ext>
            </a:extLst>
          </p:cNvPr>
          <p:cNvSpPr>
            <a:spLocks noGrp="1"/>
          </p:cNvSpPr>
          <p:nvPr>
            <p:ph type="ftr" sz="quarter" idx="15"/>
          </p:nvPr>
        </p:nvSpPr>
        <p:spPr/>
        <p:txBody>
          <a:bodyPr/>
          <a:lstStyle>
            <a:lvl1pPr>
              <a:defRPr/>
            </a:lvl1pPr>
          </a:lstStyle>
          <a:p>
            <a:endParaRPr lang="en-US"/>
          </a:p>
        </p:txBody>
      </p:sp>
      <p:sp>
        <p:nvSpPr>
          <p:cNvPr id="8" name="Slide Number Placeholder 3">
            <a:extLst>
              <a:ext uri="{FF2B5EF4-FFF2-40B4-BE49-F238E27FC236}">
                <a16:creationId xmlns:a16="http://schemas.microsoft.com/office/drawing/2014/main" id="{8432B062-EC13-0C46-BD19-3E869083118B}"/>
              </a:ext>
            </a:extLst>
          </p:cNvPr>
          <p:cNvSpPr>
            <a:spLocks noGrp="1"/>
          </p:cNvSpPr>
          <p:nvPr>
            <p:ph type="sldNum" sz="quarter" idx="16"/>
          </p:nvPr>
        </p:nvSpPr>
        <p:spPr/>
        <p:txBody>
          <a:bodyPr/>
          <a:lstStyle>
            <a:lvl1pPr>
              <a:defRPr/>
            </a:lvl1pPr>
          </a:lstStyle>
          <a:p>
            <a:fld id="{15B66F55-8903-CD43-848C-7374AC1854D1}" type="slidenum">
              <a:rPr lang="en-US" smtClean="0"/>
              <a:pPr/>
              <a:t>‹#›</a:t>
            </a:fld>
            <a:endParaRPr lang="en-US"/>
          </a:p>
        </p:txBody>
      </p:sp>
    </p:spTree>
    <p:extLst>
      <p:ext uri="{BB962C8B-B14F-4D97-AF65-F5344CB8AC3E}">
        <p14:creationId xmlns:p14="http://schemas.microsoft.com/office/powerpoint/2010/main" val="2298990537"/>
      </p:ext>
    </p:extLst>
  </p:cSld>
  <p:clrMapOvr>
    <a:masterClrMapping/>
  </p:clrMapOvr>
  <p:transition spd="slow"/>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2140BD7-8EC3-0B4F-B221-410CB759E0F8}"/>
              </a:ext>
            </a:extLst>
          </p:cNvPr>
          <p:cNvCxnSpPr>
            <a:cxnSpLocks/>
          </p:cNvCxnSpPr>
          <p:nvPr/>
        </p:nvCxnSpPr>
        <p:spPr>
          <a:xfrm>
            <a:off x="220663" y="6380163"/>
            <a:ext cx="10585450"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3" name="Picture 7" descr="Circle&#10;&#10;Description automatically generated">
            <a:extLst>
              <a:ext uri="{FF2B5EF4-FFF2-40B4-BE49-F238E27FC236}">
                <a16:creationId xmlns:a16="http://schemas.microsoft.com/office/drawing/2014/main" id="{EEC6C1C5-5E00-6246-A03C-18151538D3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95013" y="6176963"/>
            <a:ext cx="114935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2">
            <a:extLst>
              <a:ext uri="{FF2B5EF4-FFF2-40B4-BE49-F238E27FC236}">
                <a16:creationId xmlns:a16="http://schemas.microsoft.com/office/drawing/2014/main" id="{65AB0178-6CA6-8649-BB42-6ED3F0EF8B2E}"/>
              </a:ext>
            </a:extLst>
          </p:cNvPr>
          <p:cNvSpPr>
            <a:spLocks noGrp="1"/>
          </p:cNvSpPr>
          <p:nvPr>
            <p:ph type="ftr" sz="quarter" idx="10"/>
          </p:nvPr>
        </p:nvSpPr>
        <p:spPr/>
        <p:txBody>
          <a:bodyPr/>
          <a:lstStyle>
            <a:lvl1pPr>
              <a:defRPr/>
            </a:lvl1pPr>
          </a:lstStyle>
          <a:p>
            <a:endParaRPr lang="en-GB"/>
          </a:p>
        </p:txBody>
      </p:sp>
      <p:sp>
        <p:nvSpPr>
          <p:cNvPr id="5" name="Slide Number Placeholder 3">
            <a:extLst>
              <a:ext uri="{FF2B5EF4-FFF2-40B4-BE49-F238E27FC236}">
                <a16:creationId xmlns:a16="http://schemas.microsoft.com/office/drawing/2014/main" id="{BB58663E-2695-4D45-8B8B-D57ED5543B4E}"/>
              </a:ext>
            </a:extLst>
          </p:cNvPr>
          <p:cNvSpPr>
            <a:spLocks noGrp="1"/>
          </p:cNvSpPr>
          <p:nvPr>
            <p:ph type="sldNum" sz="quarter" idx="11"/>
          </p:nvPr>
        </p:nvSpPr>
        <p:spPr/>
        <p:txBody>
          <a:bodyPr/>
          <a:lstStyle>
            <a:lvl1pPr>
              <a:defRPr/>
            </a:lvl1pPr>
          </a:lstStyle>
          <a:p>
            <a:fld id="{6672137B-B2CF-4B62-8DF3-F0E77EE7521F}" type="slidenum">
              <a:rPr lang="en-GB" smtClean="0"/>
              <a:t>‹#›</a:t>
            </a:fld>
            <a:endParaRPr lang="en-GB"/>
          </a:p>
        </p:txBody>
      </p:sp>
    </p:spTree>
    <p:extLst>
      <p:ext uri="{BB962C8B-B14F-4D97-AF65-F5344CB8AC3E}">
        <p14:creationId xmlns:p14="http://schemas.microsoft.com/office/powerpoint/2010/main" val="59027693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FDB3D-AC05-EB47-961D-20506F565159}"/>
              </a:ext>
            </a:extLst>
          </p:cNvPr>
          <p:cNvSpPr>
            <a:spLocks noGrp="1"/>
          </p:cNvSpPr>
          <p:nvPr>
            <p:ph type="title"/>
          </p:nvPr>
        </p:nvSpPr>
        <p:spPr>
          <a:xfrm>
            <a:off x="341196" y="405045"/>
            <a:ext cx="4309632" cy="2852737"/>
          </a:xfrm>
        </p:spPr>
        <p:txBody>
          <a:bodyPr anchor="b">
            <a:normAutofit/>
          </a:bodyPr>
          <a:lstStyle>
            <a:lvl1pPr>
              <a:defRPr sz="4000"/>
            </a:lvl1pPr>
          </a:lstStyle>
          <a:p>
            <a:r>
              <a:rPr lang="en-US"/>
              <a:t>Click to edit Master title style</a:t>
            </a:r>
          </a:p>
        </p:txBody>
      </p:sp>
      <p:sp>
        <p:nvSpPr>
          <p:cNvPr id="3" name="Text Placeholder 2">
            <a:extLst>
              <a:ext uri="{FF2B5EF4-FFF2-40B4-BE49-F238E27FC236}">
                <a16:creationId xmlns:a16="http://schemas.microsoft.com/office/drawing/2014/main" id="{CDE3FEAD-0750-1F4E-B98A-1C63AD1F7306}"/>
              </a:ext>
            </a:extLst>
          </p:cNvPr>
          <p:cNvSpPr>
            <a:spLocks noGrp="1"/>
          </p:cNvSpPr>
          <p:nvPr>
            <p:ph type="body" idx="1"/>
          </p:nvPr>
        </p:nvSpPr>
        <p:spPr>
          <a:xfrm>
            <a:off x="341196" y="3429000"/>
            <a:ext cx="4309632" cy="1500187"/>
          </a:xfrm>
        </p:spPr>
        <p:txBody>
          <a:bodyPr>
            <a:normAutofit/>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BA46FCDC-6094-4140-9866-DCB986C97073}"/>
              </a:ext>
            </a:extLst>
          </p:cNvPr>
          <p:cNvSpPr>
            <a:spLocks noGrp="1"/>
          </p:cNvSpPr>
          <p:nvPr>
            <p:ph type="ftr" sz="quarter" idx="11"/>
          </p:nvPr>
        </p:nvSpPr>
        <p:spPr>
          <a:xfrm>
            <a:off x="804746" y="6199265"/>
            <a:ext cx="4114800" cy="365125"/>
          </a:xfrm>
        </p:spPr>
        <p:txBody>
          <a:bodyPr/>
          <a:lstStyle>
            <a:lvl1pPr algn="l">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18347EC8-12A7-3D42-87F1-FAD7966B5271}"/>
              </a:ext>
            </a:extLst>
          </p:cNvPr>
          <p:cNvSpPr>
            <a:spLocks noGrp="1"/>
          </p:cNvSpPr>
          <p:nvPr>
            <p:ph type="sldNum" sz="quarter" idx="12"/>
          </p:nvPr>
        </p:nvSpPr>
        <p:spPr>
          <a:xfrm>
            <a:off x="301082" y="6199265"/>
            <a:ext cx="356839" cy="365125"/>
          </a:xfrm>
        </p:spPr>
        <p:txBody>
          <a:bodyPr/>
          <a:lstStyle>
            <a:lvl1pPr>
              <a:defRPr>
                <a:solidFill>
                  <a:schemeClr val="accent1"/>
                </a:solidFill>
              </a:defRPr>
            </a:lvl1pPr>
          </a:lstStyle>
          <a:p>
            <a:fld id="{15B66F55-8903-CD43-848C-7374AC1854D1}" type="slidenum">
              <a:rPr lang="en-US" smtClean="0"/>
              <a:pPr/>
              <a:t>‹#›</a:t>
            </a:fld>
            <a:endParaRPr lang="en-US"/>
          </a:p>
        </p:txBody>
      </p:sp>
      <p:sp>
        <p:nvSpPr>
          <p:cNvPr id="17" name="Picture Placeholder 16">
            <a:extLst>
              <a:ext uri="{FF2B5EF4-FFF2-40B4-BE49-F238E27FC236}">
                <a16:creationId xmlns:a16="http://schemas.microsoft.com/office/drawing/2014/main" id="{9D3B2462-6ADA-FE41-A431-CB4D03DB583F}"/>
              </a:ext>
            </a:extLst>
          </p:cNvPr>
          <p:cNvSpPr>
            <a:spLocks noGrp="1"/>
          </p:cNvSpPr>
          <p:nvPr>
            <p:ph type="pic" sz="quarter" idx="13"/>
          </p:nvPr>
        </p:nvSpPr>
        <p:spPr>
          <a:xfrm>
            <a:off x="5034839" y="0"/>
            <a:ext cx="7157161" cy="6858000"/>
          </a:xfrm>
        </p:spPr>
        <p:txBody>
          <a:bodyPr/>
          <a:lstStyle/>
          <a:p>
            <a:r>
              <a:rPr lang="en-US"/>
              <a:t>Click icon to add picture</a:t>
            </a:r>
          </a:p>
        </p:txBody>
      </p:sp>
    </p:spTree>
    <p:extLst>
      <p:ext uri="{BB962C8B-B14F-4D97-AF65-F5344CB8AC3E}">
        <p14:creationId xmlns:p14="http://schemas.microsoft.com/office/powerpoint/2010/main" val="10046562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Imag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CBC5F32-6F82-0342-8A9D-3828559BD0F6}"/>
              </a:ext>
            </a:extLst>
          </p:cNvPr>
          <p:cNvSpPr>
            <a:spLocks noGrp="1"/>
          </p:cNvSpPr>
          <p:nvPr>
            <p:ph type="pic" sz="quarter" idx="13"/>
          </p:nvPr>
        </p:nvSpPr>
        <p:spPr>
          <a:xfrm>
            <a:off x="0" y="0"/>
            <a:ext cx="9728497" cy="6883400"/>
          </a:xfrm>
          <a:custGeom>
            <a:avLst/>
            <a:gdLst>
              <a:gd name="connsiteX0" fmla="*/ 0 w 9728200"/>
              <a:gd name="connsiteY0" fmla="*/ 0 h 6858000"/>
              <a:gd name="connsiteX1" fmla="*/ 4864100 w 9728200"/>
              <a:gd name="connsiteY1" fmla="*/ 0 h 6858000"/>
              <a:gd name="connsiteX2" fmla="*/ 9728200 w 9728200"/>
              <a:gd name="connsiteY2" fmla="*/ 3429000 h 6858000"/>
              <a:gd name="connsiteX3" fmla="*/ 4864100 w 9728200"/>
              <a:gd name="connsiteY3" fmla="*/ 6858000 h 6858000"/>
              <a:gd name="connsiteX4" fmla="*/ 0 w 9728200"/>
              <a:gd name="connsiteY4" fmla="*/ 6858000 h 6858000"/>
              <a:gd name="connsiteX5" fmla="*/ 0 w 9728200"/>
              <a:gd name="connsiteY5" fmla="*/ 0 h 6858000"/>
              <a:gd name="connsiteX0" fmla="*/ 0 w 10504279"/>
              <a:gd name="connsiteY0" fmla="*/ 0 h 6858000"/>
              <a:gd name="connsiteX1" fmla="*/ 8775700 w 10504279"/>
              <a:gd name="connsiteY1" fmla="*/ 0 h 6858000"/>
              <a:gd name="connsiteX2" fmla="*/ 9728200 w 10504279"/>
              <a:gd name="connsiteY2" fmla="*/ 3429000 h 6858000"/>
              <a:gd name="connsiteX3" fmla="*/ 4864100 w 10504279"/>
              <a:gd name="connsiteY3" fmla="*/ 6858000 h 6858000"/>
              <a:gd name="connsiteX4" fmla="*/ 0 w 10504279"/>
              <a:gd name="connsiteY4" fmla="*/ 6858000 h 6858000"/>
              <a:gd name="connsiteX5" fmla="*/ 0 w 10504279"/>
              <a:gd name="connsiteY5" fmla="*/ 0 h 6858000"/>
              <a:gd name="connsiteX0" fmla="*/ 0 w 9907085"/>
              <a:gd name="connsiteY0" fmla="*/ 0 h 6858000"/>
              <a:gd name="connsiteX1" fmla="*/ 8775700 w 9907085"/>
              <a:gd name="connsiteY1" fmla="*/ 0 h 6858000"/>
              <a:gd name="connsiteX2" fmla="*/ 9728200 w 9907085"/>
              <a:gd name="connsiteY2" fmla="*/ 3429000 h 6858000"/>
              <a:gd name="connsiteX3" fmla="*/ 4864100 w 9907085"/>
              <a:gd name="connsiteY3" fmla="*/ 6858000 h 6858000"/>
              <a:gd name="connsiteX4" fmla="*/ 0 w 9907085"/>
              <a:gd name="connsiteY4" fmla="*/ 6858000 h 6858000"/>
              <a:gd name="connsiteX5" fmla="*/ 0 w 9907085"/>
              <a:gd name="connsiteY5" fmla="*/ 0 h 6858000"/>
              <a:gd name="connsiteX0" fmla="*/ 0 w 9728219"/>
              <a:gd name="connsiteY0" fmla="*/ 0 h 6858000"/>
              <a:gd name="connsiteX1" fmla="*/ 8775700 w 9728219"/>
              <a:gd name="connsiteY1" fmla="*/ 0 h 6858000"/>
              <a:gd name="connsiteX2" fmla="*/ 9728200 w 9728219"/>
              <a:gd name="connsiteY2" fmla="*/ 3429000 h 6858000"/>
              <a:gd name="connsiteX3" fmla="*/ 4864100 w 9728219"/>
              <a:gd name="connsiteY3" fmla="*/ 6858000 h 6858000"/>
              <a:gd name="connsiteX4" fmla="*/ 0 w 9728219"/>
              <a:gd name="connsiteY4" fmla="*/ 6858000 h 6858000"/>
              <a:gd name="connsiteX5" fmla="*/ 0 w 9728219"/>
              <a:gd name="connsiteY5" fmla="*/ 0 h 6858000"/>
              <a:gd name="connsiteX0" fmla="*/ 0 w 10166236"/>
              <a:gd name="connsiteY0" fmla="*/ 0 h 6883400"/>
              <a:gd name="connsiteX1" fmla="*/ 8775700 w 10166236"/>
              <a:gd name="connsiteY1" fmla="*/ 0 h 6883400"/>
              <a:gd name="connsiteX2" fmla="*/ 9728200 w 10166236"/>
              <a:gd name="connsiteY2" fmla="*/ 3429000 h 6883400"/>
              <a:gd name="connsiteX3" fmla="*/ 8597900 w 10166236"/>
              <a:gd name="connsiteY3" fmla="*/ 6883400 h 6883400"/>
              <a:gd name="connsiteX4" fmla="*/ 0 w 10166236"/>
              <a:gd name="connsiteY4" fmla="*/ 6858000 h 6883400"/>
              <a:gd name="connsiteX5" fmla="*/ 0 w 10166236"/>
              <a:gd name="connsiteY5" fmla="*/ 0 h 6883400"/>
              <a:gd name="connsiteX0" fmla="*/ 0 w 9729117"/>
              <a:gd name="connsiteY0" fmla="*/ 0 h 6883400"/>
              <a:gd name="connsiteX1" fmla="*/ 8775700 w 9729117"/>
              <a:gd name="connsiteY1" fmla="*/ 0 h 6883400"/>
              <a:gd name="connsiteX2" fmla="*/ 9728200 w 9729117"/>
              <a:gd name="connsiteY2" fmla="*/ 3429000 h 6883400"/>
              <a:gd name="connsiteX3" fmla="*/ 8597900 w 9729117"/>
              <a:gd name="connsiteY3" fmla="*/ 6883400 h 6883400"/>
              <a:gd name="connsiteX4" fmla="*/ 0 w 9729117"/>
              <a:gd name="connsiteY4" fmla="*/ 6858000 h 6883400"/>
              <a:gd name="connsiteX5" fmla="*/ 0 w 9729117"/>
              <a:gd name="connsiteY5" fmla="*/ 0 h 6883400"/>
              <a:gd name="connsiteX0" fmla="*/ 0 w 9729117"/>
              <a:gd name="connsiteY0" fmla="*/ 0 h 6883400"/>
              <a:gd name="connsiteX1" fmla="*/ 8775700 w 9729117"/>
              <a:gd name="connsiteY1" fmla="*/ 12700 h 6883400"/>
              <a:gd name="connsiteX2" fmla="*/ 9728200 w 9729117"/>
              <a:gd name="connsiteY2" fmla="*/ 3429000 h 6883400"/>
              <a:gd name="connsiteX3" fmla="*/ 8597900 w 9729117"/>
              <a:gd name="connsiteY3" fmla="*/ 6883400 h 6883400"/>
              <a:gd name="connsiteX4" fmla="*/ 0 w 9729117"/>
              <a:gd name="connsiteY4" fmla="*/ 6858000 h 6883400"/>
              <a:gd name="connsiteX5" fmla="*/ 0 w 9729117"/>
              <a:gd name="connsiteY5" fmla="*/ 0 h 6883400"/>
              <a:gd name="connsiteX0" fmla="*/ 0 w 9729335"/>
              <a:gd name="connsiteY0" fmla="*/ 0 h 6883400"/>
              <a:gd name="connsiteX1" fmla="*/ 8775700 w 9729335"/>
              <a:gd name="connsiteY1" fmla="*/ 12700 h 6883400"/>
              <a:gd name="connsiteX2" fmla="*/ 9728200 w 9729335"/>
              <a:gd name="connsiteY2" fmla="*/ 3429000 h 6883400"/>
              <a:gd name="connsiteX3" fmla="*/ 8597900 w 9729335"/>
              <a:gd name="connsiteY3" fmla="*/ 6883400 h 6883400"/>
              <a:gd name="connsiteX4" fmla="*/ 0 w 9729335"/>
              <a:gd name="connsiteY4" fmla="*/ 6858000 h 6883400"/>
              <a:gd name="connsiteX5" fmla="*/ 0 w 9729335"/>
              <a:gd name="connsiteY5" fmla="*/ 0 h 6883400"/>
              <a:gd name="connsiteX0" fmla="*/ 0 w 9728301"/>
              <a:gd name="connsiteY0" fmla="*/ 0 h 6883400"/>
              <a:gd name="connsiteX1" fmla="*/ 8775700 w 9728301"/>
              <a:gd name="connsiteY1" fmla="*/ 12700 h 6883400"/>
              <a:gd name="connsiteX2" fmla="*/ 9728200 w 9728301"/>
              <a:gd name="connsiteY2" fmla="*/ 3429000 h 6883400"/>
              <a:gd name="connsiteX3" fmla="*/ 8597900 w 9728301"/>
              <a:gd name="connsiteY3" fmla="*/ 6883400 h 6883400"/>
              <a:gd name="connsiteX4" fmla="*/ 0 w 9728301"/>
              <a:gd name="connsiteY4" fmla="*/ 6858000 h 6883400"/>
              <a:gd name="connsiteX5" fmla="*/ 0 w 9728301"/>
              <a:gd name="connsiteY5" fmla="*/ 0 h 6883400"/>
              <a:gd name="connsiteX0" fmla="*/ 0 w 9728497"/>
              <a:gd name="connsiteY0" fmla="*/ 0 h 6883400"/>
              <a:gd name="connsiteX1" fmla="*/ 8775700 w 9728497"/>
              <a:gd name="connsiteY1" fmla="*/ 12700 h 6883400"/>
              <a:gd name="connsiteX2" fmla="*/ 9728200 w 9728497"/>
              <a:gd name="connsiteY2" fmla="*/ 3429000 h 6883400"/>
              <a:gd name="connsiteX3" fmla="*/ 8686800 w 9728497"/>
              <a:gd name="connsiteY3" fmla="*/ 6883400 h 6883400"/>
              <a:gd name="connsiteX4" fmla="*/ 0 w 9728497"/>
              <a:gd name="connsiteY4" fmla="*/ 6858000 h 6883400"/>
              <a:gd name="connsiteX5" fmla="*/ 0 w 9728497"/>
              <a:gd name="connsiteY5" fmla="*/ 0 h 6883400"/>
              <a:gd name="connsiteX0" fmla="*/ 0 w 9728497"/>
              <a:gd name="connsiteY0" fmla="*/ 0 h 6883400"/>
              <a:gd name="connsiteX1" fmla="*/ 8775700 w 9728497"/>
              <a:gd name="connsiteY1" fmla="*/ 12700 h 6883400"/>
              <a:gd name="connsiteX2" fmla="*/ 9728200 w 9728497"/>
              <a:gd name="connsiteY2" fmla="*/ 3429000 h 6883400"/>
              <a:gd name="connsiteX3" fmla="*/ 8686800 w 9728497"/>
              <a:gd name="connsiteY3" fmla="*/ 6883400 h 6883400"/>
              <a:gd name="connsiteX4" fmla="*/ 0 w 9728497"/>
              <a:gd name="connsiteY4" fmla="*/ 6858000 h 6883400"/>
              <a:gd name="connsiteX5" fmla="*/ 0 w 9728497"/>
              <a:gd name="connsiteY5" fmla="*/ 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28497" h="6883400">
                <a:moveTo>
                  <a:pt x="0" y="0"/>
                </a:moveTo>
                <a:lnTo>
                  <a:pt x="8775700" y="12700"/>
                </a:lnTo>
                <a:cubicBezTo>
                  <a:pt x="9201468" y="622300"/>
                  <a:pt x="9743017" y="2283883"/>
                  <a:pt x="9728200" y="3429000"/>
                </a:cubicBezTo>
                <a:cubicBezTo>
                  <a:pt x="9713383" y="4574117"/>
                  <a:pt x="9163368" y="6464300"/>
                  <a:pt x="8686800" y="6883400"/>
                </a:cubicBezTo>
                <a:lnTo>
                  <a:pt x="0" y="6858000"/>
                </a:lnTo>
                <a:lnTo>
                  <a:pt x="0" y="0"/>
                </a:lnTo>
                <a:close/>
              </a:path>
            </a:pathLst>
          </a:custGeom>
        </p:spPr>
        <p:txBody>
          <a:bodyPr/>
          <a:lstStyle/>
          <a:p>
            <a:r>
              <a:rPr lang="en-US"/>
              <a:t>Click icon to add picture</a:t>
            </a:r>
          </a:p>
        </p:txBody>
      </p:sp>
      <p:sp>
        <p:nvSpPr>
          <p:cNvPr id="7" name="Footer Placeholder 3">
            <a:extLst>
              <a:ext uri="{FF2B5EF4-FFF2-40B4-BE49-F238E27FC236}">
                <a16:creationId xmlns:a16="http://schemas.microsoft.com/office/drawing/2014/main" id="{7C5D70C4-8BA1-0543-B3E2-B1D99C2CC53D}"/>
              </a:ext>
            </a:extLst>
          </p:cNvPr>
          <p:cNvSpPr>
            <a:spLocks noGrp="1"/>
          </p:cNvSpPr>
          <p:nvPr>
            <p:ph type="ftr" sz="quarter" idx="11"/>
          </p:nvPr>
        </p:nvSpPr>
        <p:spPr>
          <a:xfrm>
            <a:off x="9258300" y="6199265"/>
            <a:ext cx="2095500" cy="365125"/>
          </a:xfrm>
        </p:spPr>
        <p:txBody>
          <a:bodyPr/>
          <a:lstStyle/>
          <a:p>
            <a:endParaRPr lang="en-US"/>
          </a:p>
        </p:txBody>
      </p:sp>
      <p:sp>
        <p:nvSpPr>
          <p:cNvPr id="8" name="Slide Number Placeholder 4">
            <a:extLst>
              <a:ext uri="{FF2B5EF4-FFF2-40B4-BE49-F238E27FC236}">
                <a16:creationId xmlns:a16="http://schemas.microsoft.com/office/drawing/2014/main" id="{FF4892FC-254B-3A43-9DB0-F43BB6B64D2C}"/>
              </a:ext>
            </a:extLst>
          </p:cNvPr>
          <p:cNvSpPr>
            <a:spLocks noGrp="1"/>
          </p:cNvSpPr>
          <p:nvPr>
            <p:ph type="sldNum" sz="quarter" idx="12"/>
          </p:nvPr>
        </p:nvSpPr>
        <p:spPr>
          <a:xfrm>
            <a:off x="11519210" y="6199265"/>
            <a:ext cx="356839" cy="365125"/>
          </a:xfrm>
        </p:spPr>
        <p:txBody>
          <a:bodyPr/>
          <a:lstStyle/>
          <a:p>
            <a:fld id="{15B66F55-8903-CD43-848C-7374AC1854D1}" type="slidenum">
              <a:rPr lang="en-US" smtClean="0"/>
              <a:t>‹#›</a:t>
            </a:fld>
            <a:endParaRPr lang="en-US"/>
          </a:p>
        </p:txBody>
      </p:sp>
    </p:spTree>
    <p:extLst>
      <p:ext uri="{BB962C8B-B14F-4D97-AF65-F5344CB8AC3E}">
        <p14:creationId xmlns:p14="http://schemas.microsoft.com/office/powerpoint/2010/main" val="127929412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4A096-175D-8C44-9082-40127E1C3606}"/>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578C73A6-52B1-F547-BAA8-E5FC696465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5802EE-E66E-CB43-AD5C-03C56D552050}"/>
              </a:ext>
            </a:extLst>
          </p:cNvPr>
          <p:cNvSpPr>
            <a:spLocks noGrp="1"/>
          </p:cNvSpPr>
          <p:nvPr>
            <p:ph type="sldNum" sz="quarter" idx="12"/>
          </p:nvPr>
        </p:nvSpPr>
        <p:spPr/>
        <p:txBody>
          <a:bodyPr/>
          <a:lstStyle/>
          <a:p>
            <a:fld id="{15B66F55-8903-CD43-848C-7374AC1854D1}" type="slidenum">
              <a:rPr lang="en-US" smtClean="0"/>
              <a:t>‹#›</a:t>
            </a:fld>
            <a:endParaRPr lang="en-US"/>
          </a:p>
        </p:txBody>
      </p:sp>
    </p:spTree>
    <p:extLst>
      <p:ext uri="{BB962C8B-B14F-4D97-AF65-F5344CB8AC3E}">
        <p14:creationId xmlns:p14="http://schemas.microsoft.com/office/powerpoint/2010/main" val="3987271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1.png"/><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5.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3" name="Google Shape;13;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4" name="Google Shape;14;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cSld>
  <p:clrMap bg1="lt1" tx1="dk1" bg2="dk2" tx2="lt2" accent1="accent1" accent2="accent2" accent3="accent3" accent4="accent4" accent5="accent5" accent6="accent6" hlink="hlink" folHlink="folHlink"/>
  <p:sldLayoutIdLst>
    <p:sldLayoutId id="2147483650" r:id="rId1"/>
    <p:sldLayoutId id="2147483653" r:id="rId2"/>
    <p:sldLayoutId id="2147483654" r:id="rId3"/>
    <p:sldLayoutId id="2147483655" r:id="rId4"/>
    <p:sldLayoutId id="2147483656" r:id="rId5"/>
    <p:sldLayoutId id="2147483657" r:id="rId6"/>
    <p:sldLayoutId id="2147483658" r:id="rId7"/>
    <p:sldLayoutId id="2147483659"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568397-510C-74C7-C482-F65CF5EDD4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BB283A5-B7B9-8DC1-846F-4CAF1F2272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1934CC-87C6-31D8-D47D-1E3FE545A1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E3497C-5EBB-4441-89D8-AC12C974F1BA}" type="datetimeFigureOut">
              <a:rPr lang="en-US" smtClean="0"/>
              <a:t>10/17/2023</a:t>
            </a:fld>
            <a:endParaRPr lang="en-US" dirty="0"/>
          </a:p>
        </p:txBody>
      </p:sp>
      <p:sp>
        <p:nvSpPr>
          <p:cNvPr id="5" name="Footer Placeholder 4">
            <a:extLst>
              <a:ext uri="{FF2B5EF4-FFF2-40B4-BE49-F238E27FC236}">
                <a16:creationId xmlns:a16="http://schemas.microsoft.com/office/drawing/2014/main" id="{E5BAC6CB-531E-0EDB-EA78-7ACD0FEDAF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E129E76-2D44-C478-614B-CE68DABC37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651E65-92BD-4546-BAB5-54C802CFEDB2}" type="slidenum">
              <a:rPr lang="en-US" smtClean="0"/>
              <a:t>‹#›</a:t>
            </a:fld>
            <a:endParaRPr lang="en-US" dirty="0"/>
          </a:p>
        </p:txBody>
      </p:sp>
    </p:spTree>
    <p:extLst>
      <p:ext uri="{BB962C8B-B14F-4D97-AF65-F5344CB8AC3E}">
        <p14:creationId xmlns:p14="http://schemas.microsoft.com/office/powerpoint/2010/main" val="17158190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screen">
            <a:alphaModFix amt="5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6FF451-9191-4F26-A92F-09516CA292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7137F56-1566-43DB-94FD-9DF51CA004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8670E8-E0F7-43BC-929C-786D388A58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E01BA1-048F-4E83-A1B4-70CCCBD79103}" type="datetimeFigureOut">
              <a:rPr lang="en-US" smtClean="0"/>
              <a:t>10/17/2023</a:t>
            </a:fld>
            <a:endParaRPr lang="en-US" dirty="0"/>
          </a:p>
        </p:txBody>
      </p:sp>
      <p:sp>
        <p:nvSpPr>
          <p:cNvPr id="5" name="Footer Placeholder 4">
            <a:extLst>
              <a:ext uri="{FF2B5EF4-FFF2-40B4-BE49-F238E27FC236}">
                <a16:creationId xmlns:a16="http://schemas.microsoft.com/office/drawing/2014/main" id="{D818592A-9695-43DF-B031-507EBA00A6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0AD93DC-51F4-4A9F-900E-AA0678BDFF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32F481-BA43-4E22-AB74-DB56B7F2C8E6}" type="slidenum">
              <a:rPr lang="en-US" smtClean="0"/>
              <a:t>‹#›</a:t>
            </a:fld>
            <a:endParaRPr lang="en-US" dirty="0"/>
          </a:p>
        </p:txBody>
      </p:sp>
    </p:spTree>
    <p:extLst>
      <p:ext uri="{BB962C8B-B14F-4D97-AF65-F5344CB8AC3E}">
        <p14:creationId xmlns:p14="http://schemas.microsoft.com/office/powerpoint/2010/main" val="35114719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0649036"/>
      </p:ext>
    </p:extLst>
  </p:cSld>
  <p:clrMap bg1="lt1" tx1="dk1" bg2="lt2" tx2="dk2" accent1="accent1" accent2="accent2" accent3="accent3" accent4="accent4" accent5="accent5" accent6="accent6" hlink="hlink" folHlink="folHlink"/>
  <p:sldLayoutIdLst>
    <p:sldLayoutId id="2147483685" r:id="rId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1BE1487E-E4B3-4E17-A5F8-145EF0589AE5}" type="datetime1">
              <a:rPr lang="en-US" smtClean="0"/>
              <a:t>10/17/2023</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3776172115"/>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Lst>
  <p:hf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2D20E09D-3D58-5C41-AA5C-E01FD7202BEB}"/>
              </a:ext>
            </a:extLst>
          </p:cNvPr>
          <p:cNvSpPr>
            <a:spLocks noGrp="1" noChangeArrowheads="1"/>
          </p:cNvSpPr>
          <p:nvPr>
            <p:ph type="title"/>
          </p:nvPr>
        </p:nvSpPr>
        <p:spPr bwMode="auto">
          <a:xfrm>
            <a:off x="220663" y="223838"/>
            <a:ext cx="11750675"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449F6386-12DA-B042-8AA0-475155746066}"/>
              </a:ext>
            </a:extLst>
          </p:cNvPr>
          <p:cNvSpPr>
            <a:spLocks noGrp="1" noChangeArrowheads="1"/>
          </p:cNvSpPr>
          <p:nvPr>
            <p:ph type="body" idx="1"/>
          </p:nvPr>
        </p:nvSpPr>
        <p:spPr bwMode="auto">
          <a:xfrm>
            <a:off x="220663" y="1423988"/>
            <a:ext cx="11750675"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Footer Placeholder 4">
            <a:extLst>
              <a:ext uri="{FF2B5EF4-FFF2-40B4-BE49-F238E27FC236}">
                <a16:creationId xmlns:a16="http://schemas.microsoft.com/office/drawing/2014/main" id="{CD5144EE-38D0-DF40-A8A0-C0DF91FCF64E}"/>
              </a:ext>
            </a:extLst>
          </p:cNvPr>
          <p:cNvSpPr>
            <a:spLocks noGrp="1"/>
          </p:cNvSpPr>
          <p:nvPr>
            <p:ph type="ftr" sz="quarter" idx="3"/>
          </p:nvPr>
        </p:nvSpPr>
        <p:spPr>
          <a:xfrm>
            <a:off x="749300" y="6411913"/>
            <a:ext cx="7534275" cy="309562"/>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a:extLst>
              <a:ext uri="{FF2B5EF4-FFF2-40B4-BE49-F238E27FC236}">
                <a16:creationId xmlns:a16="http://schemas.microsoft.com/office/drawing/2014/main" id="{FA7B4A86-7D3F-8E4F-A443-3ACBCC979615}"/>
              </a:ext>
            </a:extLst>
          </p:cNvPr>
          <p:cNvSpPr>
            <a:spLocks noGrp="1"/>
          </p:cNvSpPr>
          <p:nvPr>
            <p:ph type="sldNum" sz="quarter" idx="4"/>
          </p:nvPr>
        </p:nvSpPr>
        <p:spPr>
          <a:xfrm>
            <a:off x="220663" y="6411913"/>
            <a:ext cx="434975" cy="309562"/>
          </a:xfrm>
          <a:prstGeom prst="rect">
            <a:avLst/>
          </a:prstGeom>
        </p:spPr>
        <p:txBody>
          <a:bodyPr vert="horz" lIns="91440" tIns="45720" rIns="91440" bIns="45720" rtlCol="0" anchor="ctr"/>
          <a:lstStyle>
            <a:lvl1pPr algn="ctr" eaLnBrk="1" fontAlgn="auto" hangingPunct="1">
              <a:spcBef>
                <a:spcPts val="0"/>
              </a:spcBef>
              <a:spcAft>
                <a:spcPts val="0"/>
              </a:spcAft>
              <a:defRPr sz="900" b="1">
                <a:solidFill>
                  <a:schemeClr val="accent4"/>
                </a:solidFill>
                <a:latin typeface="Verdana" panose="020B0604030504040204" pitchFamily="34" charset="0"/>
                <a:ea typeface="Verdana" panose="020B0604030504040204" pitchFamily="34" charset="0"/>
                <a:cs typeface="Verdana" panose="020B0604030504040204" pitchFamily="34" charset="0"/>
              </a:defRPr>
            </a:lvl1pPr>
          </a:lstStyle>
          <a:p>
            <a:fld id="{15B66F55-8903-CD43-848C-7374AC1854D1}" type="slidenum">
              <a:rPr lang="en-US" smtClean="0"/>
              <a:pPr/>
              <a:t>‹#›</a:t>
            </a:fld>
            <a:endParaRPr lang="en-US"/>
          </a:p>
        </p:txBody>
      </p:sp>
    </p:spTree>
    <p:extLst>
      <p:ext uri="{BB962C8B-B14F-4D97-AF65-F5344CB8AC3E}">
        <p14:creationId xmlns:p14="http://schemas.microsoft.com/office/powerpoint/2010/main" val="3161284187"/>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Lst>
  <p:hf hdr="0" ftr="0" dt="0"/>
  <p:txStyles>
    <p:titleStyle>
      <a:lvl1pPr algn="ctr" rtl="0" eaLnBrk="1" fontAlgn="base" hangingPunct="1">
        <a:lnSpc>
          <a:spcPct val="90000"/>
        </a:lnSpc>
        <a:spcBef>
          <a:spcPct val="0"/>
        </a:spcBef>
        <a:spcAft>
          <a:spcPct val="0"/>
        </a:spcAft>
        <a:defRPr sz="3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rtl="0" eaLnBrk="1" fontAlgn="base" hangingPunct="1">
        <a:lnSpc>
          <a:spcPct val="90000"/>
        </a:lnSpc>
        <a:spcBef>
          <a:spcPct val="0"/>
        </a:spcBef>
        <a:spcAft>
          <a:spcPct val="0"/>
        </a:spcAft>
        <a:defRPr sz="3800" b="1">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lgn="ctr" rtl="0" eaLnBrk="1" fontAlgn="base" hangingPunct="1">
        <a:lnSpc>
          <a:spcPct val="90000"/>
        </a:lnSpc>
        <a:spcBef>
          <a:spcPct val="0"/>
        </a:spcBef>
        <a:spcAft>
          <a:spcPct val="0"/>
        </a:spcAft>
        <a:defRPr sz="3800" b="1">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lgn="ctr" rtl="0" eaLnBrk="1" fontAlgn="base" hangingPunct="1">
        <a:lnSpc>
          <a:spcPct val="90000"/>
        </a:lnSpc>
        <a:spcBef>
          <a:spcPct val="0"/>
        </a:spcBef>
        <a:spcAft>
          <a:spcPct val="0"/>
        </a:spcAft>
        <a:defRPr sz="3800" b="1">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lgn="ctr" rtl="0" eaLnBrk="1" fontAlgn="base" hangingPunct="1">
        <a:lnSpc>
          <a:spcPct val="90000"/>
        </a:lnSpc>
        <a:spcBef>
          <a:spcPct val="0"/>
        </a:spcBef>
        <a:spcAft>
          <a:spcPct val="0"/>
        </a:spcAft>
        <a:defRPr sz="3800" b="1">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457200" algn="ctr" rtl="0" eaLnBrk="1" fontAlgn="base" hangingPunct="1">
        <a:lnSpc>
          <a:spcPct val="90000"/>
        </a:lnSpc>
        <a:spcBef>
          <a:spcPct val="0"/>
        </a:spcBef>
        <a:spcAft>
          <a:spcPct val="0"/>
        </a:spcAft>
        <a:defRPr sz="3800" b="1">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914400" algn="ctr" rtl="0" eaLnBrk="1" fontAlgn="base" hangingPunct="1">
        <a:lnSpc>
          <a:spcPct val="90000"/>
        </a:lnSpc>
        <a:spcBef>
          <a:spcPct val="0"/>
        </a:spcBef>
        <a:spcAft>
          <a:spcPct val="0"/>
        </a:spcAft>
        <a:defRPr sz="3800" b="1">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1371600" algn="ctr" rtl="0" eaLnBrk="1" fontAlgn="base" hangingPunct="1">
        <a:lnSpc>
          <a:spcPct val="90000"/>
        </a:lnSpc>
        <a:spcBef>
          <a:spcPct val="0"/>
        </a:spcBef>
        <a:spcAft>
          <a:spcPct val="0"/>
        </a:spcAft>
        <a:defRPr sz="3800" b="1">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1828800" algn="ctr" rtl="0" eaLnBrk="1" fontAlgn="base" hangingPunct="1">
        <a:lnSpc>
          <a:spcPct val="90000"/>
        </a:lnSpc>
        <a:spcBef>
          <a:spcPct val="0"/>
        </a:spcBef>
        <a:spcAft>
          <a:spcPct val="0"/>
        </a:spcAft>
        <a:defRPr sz="3800" b="1">
          <a:solidFill>
            <a:schemeClr val="tx1"/>
          </a:solidFill>
          <a:latin typeface="Verdana" panose="020B0604030504040204" pitchFamily="34" charset="0"/>
          <a:ea typeface="Verdana" panose="020B0604030504040204" pitchFamily="34" charset="0"/>
          <a:cs typeface="Verdana" panose="020B0604030504040204" pitchFamily="34" charset="0"/>
        </a:defRPr>
      </a:lvl9pPr>
    </p:titleStyle>
    <p:bodyStyle>
      <a:lvl1pPr marL="228600" indent="-228600" algn="l" rtl="0" eaLnBrk="1" fontAlgn="base" hangingPunct="1">
        <a:lnSpc>
          <a:spcPct val="90000"/>
        </a:lnSpc>
        <a:spcBef>
          <a:spcPts val="1000"/>
        </a:spcBef>
        <a:spcAft>
          <a:spcPct val="0"/>
        </a:spcAft>
        <a:buClr>
          <a:schemeClr val="accent1"/>
        </a:buClr>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rtl="0" eaLnBrk="1" fontAlgn="base" hangingPunct="1">
        <a:lnSpc>
          <a:spcPct val="90000"/>
        </a:lnSpc>
        <a:spcBef>
          <a:spcPts val="500"/>
        </a:spcBef>
        <a:spcAft>
          <a:spcPct val="0"/>
        </a:spcAft>
        <a:buClr>
          <a:schemeClr val="accent1"/>
        </a:buClr>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rtl="0" eaLnBrk="1" fontAlgn="base" hangingPunct="1">
        <a:lnSpc>
          <a:spcPct val="90000"/>
        </a:lnSpc>
        <a:spcBef>
          <a:spcPts val="500"/>
        </a:spcBef>
        <a:spcAft>
          <a:spcPct val="0"/>
        </a:spcAft>
        <a:buClr>
          <a:schemeClr val="accent1"/>
        </a:buClr>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rtl="0" eaLnBrk="1" fontAlgn="base" hangingPunct="1">
        <a:lnSpc>
          <a:spcPct val="90000"/>
        </a:lnSpc>
        <a:spcBef>
          <a:spcPts val="500"/>
        </a:spcBef>
        <a:spcAft>
          <a:spcPct val="0"/>
        </a:spcAft>
        <a:buClr>
          <a:schemeClr val="accent1"/>
        </a:buClr>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rtl="0" eaLnBrk="1" fontAlgn="base" hangingPunct="1">
        <a:lnSpc>
          <a:spcPct val="90000"/>
        </a:lnSpc>
        <a:spcBef>
          <a:spcPts val="500"/>
        </a:spcBef>
        <a:spcAft>
          <a:spcPct val="0"/>
        </a:spcAft>
        <a:buClr>
          <a:schemeClr val="accent1"/>
        </a:buClr>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jpeg"/><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mailto:Kathryn.Harrison@erg.com" TargetMode="External"/><Relationship Id="rId1" Type="http://schemas.openxmlformats.org/officeDocument/2006/relationships/slideLayout" Target="../slideLayouts/slideLayout21.xml"/><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hyperlink" Target="mailto:Nowlin@law.duke.edu" TargetMode="External"/><Relationship Id="rId3" Type="http://schemas.openxmlformats.org/officeDocument/2006/relationships/image" Target="../media/image27.png"/><Relationship Id="rId7" Type="http://schemas.openxmlformats.org/officeDocument/2006/relationships/hyperlink" Target="mailto:nancy.lauer@law.duke.edu" TargetMode="External"/><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microsoft.com/office/2007/relationships/hdphoto" Target="../media/hdphoto1.wdp"/><Relationship Id="rId5" Type="http://schemas.openxmlformats.org/officeDocument/2006/relationships/image" Target="../media/image29.pn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jpeg"/><Relationship Id="rId2" Type="http://schemas.openxmlformats.org/officeDocument/2006/relationships/image" Target="../media/image30.png"/><Relationship Id="rId1" Type="http://schemas.openxmlformats.org/officeDocument/2006/relationships/slideLayout" Target="../slideLayouts/slideLayout9.xml"/><Relationship Id="rId6" Type="http://schemas.openxmlformats.org/officeDocument/2006/relationships/image" Target="../media/image32.png"/><Relationship Id="rId5" Type="http://schemas.openxmlformats.org/officeDocument/2006/relationships/image" Target="../media/image31.jpeg"/><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0.png"/><Relationship Id="rId1" Type="http://schemas.openxmlformats.org/officeDocument/2006/relationships/slideLayout" Target="../slideLayouts/slideLayout9.xml"/><Relationship Id="rId4" Type="http://schemas.openxmlformats.org/officeDocument/2006/relationships/image" Target="../media/image35.emf"/></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0.png"/><Relationship Id="rId1" Type="http://schemas.openxmlformats.org/officeDocument/2006/relationships/slideLayout" Target="../slideLayouts/slideLayout9.xml"/><Relationship Id="rId5" Type="http://schemas.openxmlformats.org/officeDocument/2006/relationships/hyperlink" Target="https://arcg.is/1KjiHn" TargetMode="Externa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0.png"/><Relationship Id="rId1" Type="http://schemas.openxmlformats.org/officeDocument/2006/relationships/slideLayout" Target="../slideLayouts/slideLayout9.xml"/><Relationship Id="rId4" Type="http://schemas.openxmlformats.org/officeDocument/2006/relationships/image" Target="../media/image39.jpeg"/></Relationships>
</file>

<file path=ppt/slides/_rels/slide28.xml.rels><?xml version="1.0" encoding="UTF-8" standalone="yes"?>
<Relationships xmlns="http://schemas.openxmlformats.org/package/2006/relationships"><Relationship Id="rId8" Type="http://schemas.openxmlformats.org/officeDocument/2006/relationships/hyperlink" Target="mailto:Nowlin@law.duke.edu" TargetMode="External"/><Relationship Id="rId3" Type="http://schemas.openxmlformats.org/officeDocument/2006/relationships/image" Target="../media/image27.png"/><Relationship Id="rId7" Type="http://schemas.openxmlformats.org/officeDocument/2006/relationships/hyperlink" Target="mailto:nancy.lauer@law.duke.edu"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microsoft.com/office/2007/relationships/hdphoto" Target="../media/hdphoto1.wdp"/><Relationship Id="rId5" Type="http://schemas.openxmlformats.org/officeDocument/2006/relationships/image" Target="../media/image29.png"/><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3.xml"/><Relationship Id="rId5" Type="http://schemas.openxmlformats.org/officeDocument/2006/relationships/image" Target="../media/image44.jpeg"/><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5.jpeg"/><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3.png"/><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3.png"/><Relationship Id="rId1" Type="http://schemas.openxmlformats.org/officeDocument/2006/relationships/slideLayout" Target="../slideLayouts/slideLayout23.xml"/><Relationship Id="rId4" Type="http://schemas.microsoft.com/office/2007/relationships/hdphoto" Target="../media/hdphoto2.wdp"/></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3.png"/><Relationship Id="rId1" Type="http://schemas.openxmlformats.org/officeDocument/2006/relationships/slideLayout" Target="../slideLayouts/slideLayout23.xml"/><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9.png"/><Relationship Id="rId1" Type="http://schemas.openxmlformats.org/officeDocument/2006/relationships/slideLayout" Target="../slideLayouts/slideLayout38.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6.xml"/></Relationships>
</file>

<file path=ppt/slides/_rels/slide40.xml.rels><?xml version="1.0" encoding="UTF-8" standalone="yes"?>
<Relationships xmlns="http://schemas.openxmlformats.org/package/2006/relationships"><Relationship Id="rId3" Type="http://schemas.openxmlformats.org/officeDocument/2006/relationships/hyperlink" Target="https://www.epa.gov/sites/default/files/2016-07/documents/overview_of_cwsrf_eligibilities_may_2016.pdf" TargetMode="External"/><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4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xml"/><Relationship Id="rId1" Type="http://schemas.openxmlformats.org/officeDocument/2006/relationships/slideLayout" Target="../slideLayouts/slideLayout38.xml"/><Relationship Id="rId5" Type="http://schemas.openxmlformats.org/officeDocument/2006/relationships/image" Target="../media/image55.jpeg"/><Relationship Id="rId4" Type="http://schemas.openxmlformats.org/officeDocument/2006/relationships/image" Target="../media/image54.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8.xml"/></Relationships>
</file>

<file path=ppt/slides/_rels/slide45.xml.rels><?xml version="1.0" encoding="UTF-8" standalone="yes"?>
<Relationships xmlns="http://schemas.openxmlformats.org/package/2006/relationships"><Relationship Id="rId8" Type="http://schemas.openxmlformats.org/officeDocument/2006/relationships/hyperlink" Target="https://gefa.georgia.gov/water-resources/water-and-sewer-financing/clean-water-state-revolving-fund" TargetMode="External"/><Relationship Id="rId3" Type="http://schemas.openxmlformats.org/officeDocument/2006/relationships/hyperlink" Target="https://www.epa/gov/cwsrf" TargetMode="External"/><Relationship Id="rId7" Type="http://schemas.openxmlformats.org/officeDocument/2006/relationships/hyperlink" Target="https://scdhec.gov/environment/businesses-communities-go-green/environmental-loans-grants-businesses-communities/state" TargetMode="External"/><Relationship Id="rId2" Type="http://schemas.openxmlformats.org/officeDocument/2006/relationships/notesSlide" Target="../notesSlides/notesSlide10.xml"/><Relationship Id="rId1" Type="http://schemas.openxmlformats.org/officeDocument/2006/relationships/slideLayout" Target="../slideLayouts/slideLayout33.xml"/><Relationship Id="rId6" Type="http://schemas.openxmlformats.org/officeDocument/2006/relationships/hyperlink" Target="https://deq.nc.gov/about/divisions/water-infrastructure/i-need-funding/clean-water-state-revolving-fund" TargetMode="External"/><Relationship Id="rId5" Type="http://schemas.openxmlformats.org/officeDocument/2006/relationships/hyperlink" Target="mailto:cwsrf@epa.gov" TargetMode="External"/><Relationship Id="rId10" Type="http://schemas.openxmlformats.org/officeDocument/2006/relationships/image" Target="../media/image56.png"/><Relationship Id="rId4" Type="http://schemas.openxmlformats.org/officeDocument/2006/relationships/hyperlink" Target="mailto:Souders.alison@epa.gov" TargetMode="External"/><Relationship Id="rId9" Type="http://schemas.openxmlformats.org/officeDocument/2006/relationships/hyperlink" Target="https://floridadep.gov/wra/srf/content/cwsrf-program" TargetMode="External"/></Relationships>
</file>

<file path=ppt/slides/_rels/slide4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9.png"/><Relationship Id="rId1" Type="http://schemas.openxmlformats.org/officeDocument/2006/relationships/slideLayout" Target="../slideLayouts/slideLayout38.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6.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4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9.xml.rels><?xml version="1.0" encoding="UTF-8" standalone="yes"?>
<Relationships xmlns="http://schemas.openxmlformats.org/package/2006/relationships"><Relationship Id="rId3" Type="http://schemas.openxmlformats.org/officeDocument/2006/relationships/hyperlink" Target="https://www.epa.gov/rcra/grants-political-subdivisions" TargetMode="External"/><Relationship Id="rId2" Type="http://schemas.openxmlformats.org/officeDocument/2006/relationships/notesSlide" Target="../notesSlides/notesSlide13.xml"/><Relationship Id="rId1" Type="http://schemas.openxmlformats.org/officeDocument/2006/relationships/slideLayout" Target="../slideLayouts/slideLayout47.xml"/></Relationships>
</file>

<file path=ppt/slides/_rels/slide50.xml.rels><?xml version="1.0" encoding="UTF-8" standalone="yes"?>
<Relationships xmlns="http://schemas.openxmlformats.org/package/2006/relationships"><Relationship Id="rId3" Type="http://schemas.openxmlformats.org/officeDocument/2006/relationships/hyperlink" Target="https://www.epa.gov/rcra/grants-states-and-territories" TargetMode="External"/><Relationship Id="rId2" Type="http://schemas.openxmlformats.org/officeDocument/2006/relationships/notesSlide" Target="../notesSlides/notesSlide14.xml"/><Relationship Id="rId1" Type="http://schemas.openxmlformats.org/officeDocument/2006/relationships/slideLayout" Target="../slideLayouts/slideLayout47.xml"/></Relationships>
</file>

<file path=ppt/slides/_rels/slide51.xml.rels><?xml version="1.0" encoding="UTF-8" standalone="yes"?>
<Relationships xmlns="http://schemas.openxmlformats.org/package/2006/relationships"><Relationship Id="rId3" Type="http://schemas.openxmlformats.org/officeDocument/2006/relationships/hyperlink" Target="https://www.epa.gov/rcra/grants-tribes-and-intertribal-consortia" TargetMode="External"/><Relationship Id="rId2" Type="http://schemas.openxmlformats.org/officeDocument/2006/relationships/notesSlide" Target="../notesSlides/notesSlide15.xml"/><Relationship Id="rId1" Type="http://schemas.openxmlformats.org/officeDocument/2006/relationships/slideLayout" Target="../slideLayouts/slideLayout47.xml"/></Relationships>
</file>

<file path=ppt/slides/_rels/slide52.xml.rels><?xml version="1.0" encoding="UTF-8" standalone="yes"?>
<Relationships xmlns="http://schemas.openxmlformats.org/package/2006/relationships"><Relationship Id="rId2" Type="http://schemas.openxmlformats.org/officeDocument/2006/relationships/hyperlink" Target="https://www.epa.gov/rcra/consumer-recycling-education-and-outreach-grant-program" TargetMode="External"/><Relationship Id="rId1" Type="http://schemas.openxmlformats.org/officeDocument/2006/relationships/slideLayout" Target="../slideLayouts/slideLayout4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39DD2C7-0A68-11E5-D865-5644B84727BF}"/>
              </a:ext>
            </a:extLst>
          </p:cNvPr>
          <p:cNvSpPr>
            <a:spLocks noGrp="1"/>
          </p:cNvSpPr>
          <p:nvPr>
            <p:ph type="title"/>
          </p:nvPr>
        </p:nvSpPr>
        <p:spPr>
          <a:xfrm>
            <a:off x="839788" y="457200"/>
            <a:ext cx="3932237" cy="1600200"/>
          </a:xfrm>
        </p:spPr>
        <p:txBody>
          <a:bodyPr/>
          <a:lstStyle/>
          <a:p>
            <a:r>
              <a:rPr lang="en-US" dirty="0"/>
              <a:t>South Atlantic Strategy Stakeholder Meeting</a:t>
            </a:r>
          </a:p>
        </p:txBody>
      </p:sp>
      <p:pic>
        <p:nvPicPr>
          <p:cNvPr id="4" name="Google Shape;94;p1" descr="Text&#10;&#10;Description automatically generated">
            <a:extLst>
              <a:ext uri="{FF2B5EF4-FFF2-40B4-BE49-F238E27FC236}">
                <a16:creationId xmlns:a16="http://schemas.microsoft.com/office/drawing/2014/main" id="{D2795212-359A-114C-B870-11509D76DE76}"/>
              </a:ext>
            </a:extLst>
          </p:cNvPr>
          <p:cNvPicPr preferRelativeResize="0"/>
          <p:nvPr/>
        </p:nvPicPr>
        <p:blipFill rotWithShape="1">
          <a:blip r:embed="rId2"/>
          <a:stretch/>
        </p:blipFill>
        <p:spPr>
          <a:xfrm>
            <a:off x="4949922" y="560642"/>
            <a:ext cx="6324375" cy="1496758"/>
          </a:xfrm>
          <a:prstGeom prst="rect">
            <a:avLst/>
          </a:prstGeom>
          <a:noFill/>
          <a:ln>
            <a:noFill/>
          </a:ln>
        </p:spPr>
      </p:pic>
      <p:sp>
        <p:nvSpPr>
          <p:cNvPr id="11" name="Text Placeholder 3">
            <a:extLst>
              <a:ext uri="{FF2B5EF4-FFF2-40B4-BE49-F238E27FC236}">
                <a16:creationId xmlns:a16="http://schemas.microsoft.com/office/drawing/2014/main" id="{BFD82885-BDD6-2F03-C73C-7899D670CEFC}"/>
              </a:ext>
            </a:extLst>
          </p:cNvPr>
          <p:cNvSpPr>
            <a:spLocks noGrp="1"/>
          </p:cNvSpPr>
          <p:nvPr>
            <p:ph type="body" sz="half" idx="2"/>
          </p:nvPr>
        </p:nvSpPr>
        <p:spPr>
          <a:xfrm>
            <a:off x="839788" y="2057400"/>
            <a:ext cx="3932237" cy="3811588"/>
          </a:xfrm>
        </p:spPr>
        <p:txBody>
          <a:bodyPr/>
          <a:lstStyle/>
          <a:p>
            <a:r>
              <a:rPr lang="en-US" dirty="0"/>
              <a:t>March 28, 2023</a:t>
            </a:r>
          </a:p>
        </p:txBody>
      </p:sp>
      <p:pic>
        <p:nvPicPr>
          <p:cNvPr id="6" name="Picture 5">
            <a:extLst>
              <a:ext uri="{FF2B5EF4-FFF2-40B4-BE49-F238E27FC236}">
                <a16:creationId xmlns:a16="http://schemas.microsoft.com/office/drawing/2014/main" id="{2FDC8702-8AF9-52BA-276F-0934D1CC2B63}"/>
              </a:ext>
            </a:extLst>
          </p:cNvPr>
          <p:cNvPicPr>
            <a:picLocks noChangeAspect="1"/>
          </p:cNvPicPr>
          <p:nvPr/>
        </p:nvPicPr>
        <p:blipFill>
          <a:blip r:embed="rId3"/>
          <a:stretch>
            <a:fillRect/>
          </a:stretch>
        </p:blipFill>
        <p:spPr>
          <a:xfrm>
            <a:off x="4949923" y="2231136"/>
            <a:ext cx="6324376" cy="4215384"/>
          </a:xfrm>
          <a:prstGeom prst="rect">
            <a:avLst/>
          </a:prstGeom>
        </p:spPr>
      </p:pic>
    </p:spTree>
    <p:extLst>
      <p:ext uri="{BB962C8B-B14F-4D97-AF65-F5344CB8AC3E}">
        <p14:creationId xmlns:p14="http://schemas.microsoft.com/office/powerpoint/2010/main" val="3062354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EE78E-EFF2-90B8-6C2B-9563F86BAA7B}"/>
              </a:ext>
            </a:extLst>
          </p:cNvPr>
          <p:cNvSpPr>
            <a:spLocks noGrp="1"/>
          </p:cNvSpPr>
          <p:nvPr>
            <p:ph type="title"/>
          </p:nvPr>
        </p:nvSpPr>
        <p:spPr/>
        <p:txBody>
          <a:bodyPr/>
          <a:lstStyle/>
          <a:p>
            <a:r>
              <a:rPr lang="en-US" dirty="0"/>
              <a:t>Meeting Logistics &amp; Housekeeping</a:t>
            </a:r>
          </a:p>
        </p:txBody>
      </p:sp>
      <p:sp>
        <p:nvSpPr>
          <p:cNvPr id="3" name="Content Placeholder 2">
            <a:extLst>
              <a:ext uri="{FF2B5EF4-FFF2-40B4-BE49-F238E27FC236}">
                <a16:creationId xmlns:a16="http://schemas.microsoft.com/office/drawing/2014/main" id="{5C4FAD44-6EF4-16AF-8650-E24167E8ECD2}"/>
              </a:ext>
            </a:extLst>
          </p:cNvPr>
          <p:cNvSpPr>
            <a:spLocks noGrp="1"/>
          </p:cNvSpPr>
          <p:nvPr>
            <p:ph idx="1"/>
          </p:nvPr>
        </p:nvSpPr>
        <p:spPr>
          <a:xfrm>
            <a:off x="838200" y="3428999"/>
            <a:ext cx="10515600" cy="2747963"/>
          </a:xfrm>
        </p:spPr>
        <p:txBody>
          <a:bodyPr/>
          <a:lstStyle/>
          <a:p>
            <a:r>
              <a:rPr lang="en-US" dirty="0"/>
              <a:t>To ask a question: Type your question in the Chat box or click the Raise Hand icon and we will ask you to unmute.</a:t>
            </a:r>
          </a:p>
          <a:p>
            <a:r>
              <a:rPr lang="en-US" dirty="0"/>
              <a:t>Technical difficulties: If you are having technical difficulties, please send a message through the Chat or email </a:t>
            </a:r>
            <a:r>
              <a:rPr lang="en-US" dirty="0">
                <a:hlinkClick r:id="rId2"/>
              </a:rPr>
              <a:t>Kathryn.Harrison@erg.com</a:t>
            </a:r>
            <a:r>
              <a:rPr lang="en-US" dirty="0"/>
              <a:t> </a:t>
            </a:r>
          </a:p>
          <a:p>
            <a:r>
              <a:rPr lang="en-US" dirty="0"/>
              <a:t>Slides: A PDF of these slides are available in the Chat. </a:t>
            </a:r>
          </a:p>
          <a:p>
            <a:endParaRPr lang="en-US" dirty="0"/>
          </a:p>
        </p:txBody>
      </p:sp>
      <p:grpSp>
        <p:nvGrpSpPr>
          <p:cNvPr id="5" name="Group 4">
            <a:extLst>
              <a:ext uri="{FF2B5EF4-FFF2-40B4-BE49-F238E27FC236}">
                <a16:creationId xmlns:a16="http://schemas.microsoft.com/office/drawing/2014/main" id="{D5C8BF08-00F2-9DC0-5C25-3E612E553CBC}"/>
              </a:ext>
            </a:extLst>
          </p:cNvPr>
          <p:cNvGrpSpPr/>
          <p:nvPr/>
        </p:nvGrpSpPr>
        <p:grpSpPr>
          <a:xfrm>
            <a:off x="576990" y="1508091"/>
            <a:ext cx="11318788" cy="1691917"/>
            <a:chOff x="576990" y="1508091"/>
            <a:chExt cx="11318788" cy="1691917"/>
          </a:xfrm>
        </p:grpSpPr>
        <p:pic>
          <p:nvPicPr>
            <p:cNvPr id="6" name="Picture 5">
              <a:extLst>
                <a:ext uri="{FF2B5EF4-FFF2-40B4-BE49-F238E27FC236}">
                  <a16:creationId xmlns:a16="http://schemas.microsoft.com/office/drawing/2014/main" id="{89B73833-B626-C5DD-16F6-323AB4B110D7}"/>
                </a:ext>
              </a:extLst>
            </p:cNvPr>
            <p:cNvPicPr/>
            <p:nvPr/>
          </p:nvPicPr>
          <p:blipFill rotWithShape="1">
            <a:blip r:embed="rId3"/>
            <a:srcRect t="87155" r="23540" b="5310"/>
            <a:stretch/>
          </p:blipFill>
          <p:spPr bwMode="auto">
            <a:xfrm>
              <a:off x="576990" y="1508091"/>
              <a:ext cx="11318788" cy="719366"/>
            </a:xfrm>
            <a:prstGeom prst="rect">
              <a:avLst/>
            </a:prstGeom>
            <a:ln>
              <a:noFill/>
            </a:ln>
            <a:extLst>
              <a:ext uri="{53640926-AAD7-44D8-BBD7-CCE9431645EC}">
                <a14:shadowObscured xmlns:a14="http://schemas.microsoft.com/office/drawing/2010/main"/>
              </a:ext>
            </a:extLst>
          </p:spPr>
        </p:pic>
        <p:grpSp>
          <p:nvGrpSpPr>
            <p:cNvPr id="7" name="Group 6">
              <a:extLst>
                <a:ext uri="{FF2B5EF4-FFF2-40B4-BE49-F238E27FC236}">
                  <a16:creationId xmlns:a16="http://schemas.microsoft.com/office/drawing/2014/main" id="{F87F6215-96F7-4E54-65C0-93A5815452D8}"/>
                </a:ext>
              </a:extLst>
            </p:cNvPr>
            <p:cNvGrpSpPr/>
            <p:nvPr/>
          </p:nvGrpSpPr>
          <p:grpSpPr>
            <a:xfrm>
              <a:off x="5223792" y="1609794"/>
              <a:ext cx="2760209" cy="1590214"/>
              <a:chOff x="5073077" y="2277120"/>
              <a:chExt cx="2760209" cy="1590214"/>
            </a:xfrm>
          </p:grpSpPr>
          <p:sp>
            <p:nvSpPr>
              <p:cNvPr id="8" name="TextBox 7">
                <a:extLst>
                  <a:ext uri="{FF2B5EF4-FFF2-40B4-BE49-F238E27FC236}">
                    <a16:creationId xmlns:a16="http://schemas.microsoft.com/office/drawing/2014/main" id="{0D6FD002-73B3-DF98-056E-26BF2A427154}"/>
                  </a:ext>
                </a:extLst>
              </p:cNvPr>
              <p:cNvSpPr txBox="1"/>
              <p:nvPr/>
            </p:nvSpPr>
            <p:spPr>
              <a:xfrm>
                <a:off x="5073077" y="3221003"/>
                <a:ext cx="2760209" cy="646331"/>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rPr>
                  <a:t>Questions for Presenters,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rPr>
                  <a:t>Tech Support</a:t>
                </a:r>
              </a:p>
            </p:txBody>
          </p:sp>
          <p:sp>
            <p:nvSpPr>
              <p:cNvPr id="9" name="Arrow: Right 8">
                <a:extLst>
                  <a:ext uri="{FF2B5EF4-FFF2-40B4-BE49-F238E27FC236}">
                    <a16:creationId xmlns:a16="http://schemas.microsoft.com/office/drawing/2014/main" id="{B2A234E6-5156-DA2B-AAAF-2FB73F22A7FE}"/>
                  </a:ext>
                </a:extLst>
              </p:cNvPr>
              <p:cNvSpPr/>
              <p:nvPr/>
            </p:nvSpPr>
            <p:spPr>
              <a:xfrm rot="16200000">
                <a:off x="5176688" y="2943302"/>
                <a:ext cx="369332" cy="290733"/>
              </a:xfrm>
              <a:prstGeom prst="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9BFA7C88-06A1-EAF0-88B8-B74D62B9C6CF}"/>
                  </a:ext>
                </a:extLst>
              </p:cNvPr>
              <p:cNvPicPr>
                <a:picLocks noChangeAspect="1"/>
              </p:cNvPicPr>
              <p:nvPr/>
            </p:nvPicPr>
            <p:blipFill>
              <a:blip r:embed="rId4"/>
              <a:stretch>
                <a:fillRect/>
              </a:stretch>
            </p:blipFill>
            <p:spPr>
              <a:xfrm>
                <a:off x="6656357" y="2277120"/>
                <a:ext cx="661975" cy="529580"/>
              </a:xfrm>
              <a:prstGeom prst="rect">
                <a:avLst/>
              </a:prstGeom>
            </p:spPr>
          </p:pic>
        </p:grpSp>
      </p:grpSp>
      <p:pic>
        <p:nvPicPr>
          <p:cNvPr id="4" name="Picture 3">
            <a:extLst>
              <a:ext uri="{FF2B5EF4-FFF2-40B4-BE49-F238E27FC236}">
                <a16:creationId xmlns:a16="http://schemas.microsoft.com/office/drawing/2014/main" id="{60594EAA-C985-2D5C-21B3-4673F17FCCFC}"/>
              </a:ext>
            </a:extLst>
          </p:cNvPr>
          <p:cNvPicPr>
            <a:picLocks noChangeAspect="1"/>
          </p:cNvPicPr>
          <p:nvPr/>
        </p:nvPicPr>
        <p:blipFill rotWithShape="1">
          <a:blip r:embed="rId5"/>
          <a:srcRect l="131" t="1" r="97" b="-694"/>
          <a:stretch/>
        </p:blipFill>
        <p:spPr>
          <a:xfrm>
            <a:off x="576991" y="1497037"/>
            <a:ext cx="11318787" cy="719366"/>
          </a:xfrm>
          <a:prstGeom prst="rect">
            <a:avLst/>
          </a:prstGeom>
        </p:spPr>
      </p:pic>
    </p:spTree>
    <p:extLst>
      <p:ext uri="{BB962C8B-B14F-4D97-AF65-F5344CB8AC3E}">
        <p14:creationId xmlns:p14="http://schemas.microsoft.com/office/powerpoint/2010/main" val="1262456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5F971-CB3E-230B-F355-C71A332FF339}"/>
              </a:ext>
            </a:extLst>
          </p:cNvPr>
          <p:cNvSpPr>
            <a:spLocks noGrp="1"/>
          </p:cNvSpPr>
          <p:nvPr>
            <p:ph type="title"/>
          </p:nvPr>
        </p:nvSpPr>
        <p:spPr/>
        <p:txBody>
          <a:bodyPr/>
          <a:lstStyle/>
          <a:p>
            <a:r>
              <a:rPr lang="en-US" dirty="0"/>
              <a:t>SAS Stakeholder Meeting Agenda</a:t>
            </a:r>
          </a:p>
        </p:txBody>
      </p:sp>
      <p:sp>
        <p:nvSpPr>
          <p:cNvPr id="3" name="Content Placeholder 2">
            <a:extLst>
              <a:ext uri="{FF2B5EF4-FFF2-40B4-BE49-F238E27FC236}">
                <a16:creationId xmlns:a16="http://schemas.microsoft.com/office/drawing/2014/main" id="{F31F57DF-8EFA-24BF-6D2C-13262A7CF529}"/>
              </a:ext>
            </a:extLst>
          </p:cNvPr>
          <p:cNvSpPr>
            <a:spLocks noGrp="1"/>
          </p:cNvSpPr>
          <p:nvPr>
            <p:ph idx="1"/>
          </p:nvPr>
        </p:nvSpPr>
        <p:spPr/>
        <p:txBody>
          <a:bodyPr>
            <a:normAutofit fontScale="92500" lnSpcReduction="20000"/>
          </a:bodyPr>
          <a:lstStyle/>
          <a:p>
            <a:pPr>
              <a:buFont typeface="Courier New" panose="02070309020205020404" pitchFamily="49" charset="0"/>
              <a:buChar char="o"/>
            </a:pPr>
            <a:r>
              <a:rPr lang="en-US" dirty="0"/>
              <a:t>Welcome &amp; Meeting Objectives</a:t>
            </a:r>
          </a:p>
          <a:p>
            <a:pPr>
              <a:buFont typeface="Courier New" panose="02070309020205020404" pitchFamily="49" charset="0"/>
              <a:buChar char="o"/>
            </a:pPr>
            <a:r>
              <a:rPr lang="en-US" dirty="0"/>
              <a:t>South Atlantic Strategy Background</a:t>
            </a:r>
          </a:p>
          <a:p>
            <a:pPr>
              <a:buFont typeface="Courier New" panose="02070309020205020404" pitchFamily="49" charset="0"/>
              <a:buChar char="o"/>
            </a:pPr>
            <a:r>
              <a:rPr lang="en-US" dirty="0"/>
              <a:t>Overview of SAS Project Tracker</a:t>
            </a:r>
          </a:p>
          <a:p>
            <a:pPr>
              <a:buFont typeface="Courier New" panose="02070309020205020404" pitchFamily="49" charset="0"/>
              <a:buChar char="o"/>
            </a:pPr>
            <a:r>
              <a:rPr lang="en-US" dirty="0"/>
              <a:t>Action Implementation!</a:t>
            </a:r>
          </a:p>
          <a:p>
            <a:pPr lvl="1">
              <a:buFont typeface="Courier New" panose="02070309020205020404" pitchFamily="49" charset="0"/>
              <a:buChar char="o"/>
            </a:pPr>
            <a:r>
              <a:rPr lang="en-US" dirty="0"/>
              <a:t>Litter Enforcement Workshop Grants</a:t>
            </a:r>
          </a:p>
          <a:p>
            <a:pPr lvl="1">
              <a:buFont typeface="Courier New" panose="02070309020205020404" pitchFamily="49" charset="0"/>
              <a:buChar char="o"/>
            </a:pPr>
            <a:r>
              <a:rPr lang="en-US" dirty="0"/>
              <a:t>Reducing Single Use Plastics in Durham, NC</a:t>
            </a:r>
          </a:p>
          <a:p>
            <a:pPr lvl="1">
              <a:buFont typeface="Courier New" panose="02070309020205020404" pitchFamily="49" charset="0"/>
              <a:buChar char="o"/>
            </a:pPr>
            <a:r>
              <a:rPr lang="en-US" dirty="0"/>
              <a:t>Trash Traps</a:t>
            </a:r>
          </a:p>
          <a:p>
            <a:pPr>
              <a:buFont typeface="Courier New" panose="02070309020205020404" pitchFamily="49" charset="0"/>
              <a:buChar char="o"/>
            </a:pPr>
            <a:r>
              <a:rPr lang="en-US" dirty="0"/>
              <a:t>SAS Funding Compendium</a:t>
            </a:r>
          </a:p>
          <a:p>
            <a:pPr>
              <a:buFont typeface="Courier New" panose="02070309020205020404" pitchFamily="49" charset="0"/>
              <a:buChar char="o"/>
            </a:pPr>
            <a:r>
              <a:rPr lang="en-US" dirty="0"/>
              <a:t>EPA Funding Sources</a:t>
            </a:r>
          </a:p>
          <a:p>
            <a:pPr>
              <a:buFont typeface="Courier New" panose="02070309020205020404" pitchFamily="49" charset="0"/>
              <a:buChar char="o"/>
            </a:pPr>
            <a:r>
              <a:rPr lang="en-US" dirty="0"/>
              <a:t>Meeting Feedback</a:t>
            </a:r>
          </a:p>
          <a:p>
            <a:pPr>
              <a:buFont typeface="Courier New" panose="02070309020205020404" pitchFamily="49" charset="0"/>
              <a:buChar char="o"/>
            </a:pPr>
            <a:r>
              <a:rPr lang="en-US" dirty="0"/>
              <a:t>Closing &amp; Next Steps </a:t>
            </a:r>
          </a:p>
          <a:p>
            <a:pPr marL="0" indent="0">
              <a:buNone/>
            </a:pPr>
            <a:endParaRPr lang="en-US" dirty="0"/>
          </a:p>
        </p:txBody>
      </p:sp>
    </p:spTree>
    <p:extLst>
      <p:ext uri="{BB962C8B-B14F-4D97-AF65-F5344CB8AC3E}">
        <p14:creationId xmlns:p14="http://schemas.microsoft.com/office/powerpoint/2010/main" val="883283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9DB27-246A-806A-A26D-91473319CDBC}"/>
              </a:ext>
            </a:extLst>
          </p:cNvPr>
          <p:cNvSpPr>
            <a:spLocks noGrp="1"/>
          </p:cNvSpPr>
          <p:nvPr>
            <p:ph type="title"/>
          </p:nvPr>
        </p:nvSpPr>
        <p:spPr/>
        <p:txBody>
          <a:bodyPr/>
          <a:lstStyle/>
          <a:p>
            <a:r>
              <a:rPr lang="en-US" dirty="0"/>
              <a:t>Welcome &amp; Meeting Objectives</a:t>
            </a:r>
          </a:p>
        </p:txBody>
      </p:sp>
      <p:sp>
        <p:nvSpPr>
          <p:cNvPr id="3" name="Text Placeholder 2">
            <a:extLst>
              <a:ext uri="{FF2B5EF4-FFF2-40B4-BE49-F238E27FC236}">
                <a16:creationId xmlns:a16="http://schemas.microsoft.com/office/drawing/2014/main" id="{C9AD606B-3459-2A1A-1C28-5AC538C372E9}"/>
              </a:ext>
            </a:extLst>
          </p:cNvPr>
          <p:cNvSpPr>
            <a:spLocks noGrp="1"/>
          </p:cNvSpPr>
          <p:nvPr>
            <p:ph type="body" idx="1"/>
          </p:nvPr>
        </p:nvSpPr>
        <p:spPr/>
        <p:txBody>
          <a:bodyPr/>
          <a:lstStyle/>
          <a:p>
            <a:r>
              <a:rPr lang="en-US" dirty="0"/>
              <a:t>Wade Lehman, USEPA Region 4</a:t>
            </a:r>
          </a:p>
        </p:txBody>
      </p:sp>
    </p:spTree>
    <p:extLst>
      <p:ext uri="{BB962C8B-B14F-4D97-AF65-F5344CB8AC3E}">
        <p14:creationId xmlns:p14="http://schemas.microsoft.com/office/powerpoint/2010/main" val="2838565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40DC6-EF11-3926-BE18-2A25C3B35C86}"/>
              </a:ext>
            </a:extLst>
          </p:cNvPr>
          <p:cNvSpPr>
            <a:spLocks noGrp="1"/>
          </p:cNvSpPr>
          <p:nvPr>
            <p:ph type="title"/>
          </p:nvPr>
        </p:nvSpPr>
        <p:spPr/>
        <p:txBody>
          <a:bodyPr/>
          <a:lstStyle/>
          <a:p>
            <a:r>
              <a:rPr lang="en-US" dirty="0"/>
              <a:t>South Atlantic Strategy Background</a:t>
            </a:r>
          </a:p>
        </p:txBody>
      </p:sp>
      <p:sp>
        <p:nvSpPr>
          <p:cNvPr id="3" name="Text Placeholder 2">
            <a:extLst>
              <a:ext uri="{FF2B5EF4-FFF2-40B4-BE49-F238E27FC236}">
                <a16:creationId xmlns:a16="http://schemas.microsoft.com/office/drawing/2014/main" id="{A0B29199-5169-EFFF-BCF3-57E8C7B88BEB}"/>
              </a:ext>
            </a:extLst>
          </p:cNvPr>
          <p:cNvSpPr>
            <a:spLocks noGrp="1"/>
          </p:cNvSpPr>
          <p:nvPr>
            <p:ph type="body" idx="1"/>
          </p:nvPr>
        </p:nvSpPr>
        <p:spPr/>
        <p:txBody>
          <a:bodyPr/>
          <a:lstStyle/>
          <a:p>
            <a:r>
              <a:rPr lang="en-US" dirty="0"/>
              <a:t>Chris Plymale, USEPA Region 4</a:t>
            </a:r>
          </a:p>
        </p:txBody>
      </p:sp>
    </p:spTree>
    <p:extLst>
      <p:ext uri="{BB962C8B-B14F-4D97-AF65-F5344CB8AC3E}">
        <p14:creationId xmlns:p14="http://schemas.microsoft.com/office/powerpoint/2010/main" val="3697358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B86A0-1D79-91E8-BD55-8A975E2ED720}"/>
              </a:ext>
            </a:extLst>
          </p:cNvPr>
          <p:cNvSpPr>
            <a:spLocks noGrp="1"/>
          </p:cNvSpPr>
          <p:nvPr>
            <p:ph type="title"/>
          </p:nvPr>
        </p:nvSpPr>
        <p:spPr/>
        <p:txBody>
          <a:bodyPr/>
          <a:lstStyle/>
          <a:p>
            <a:r>
              <a:rPr lang="en-US" dirty="0"/>
              <a:t>Overview of SAS Project Tracker</a:t>
            </a:r>
          </a:p>
        </p:txBody>
      </p:sp>
      <p:sp>
        <p:nvSpPr>
          <p:cNvPr id="3" name="Text Placeholder 2">
            <a:extLst>
              <a:ext uri="{FF2B5EF4-FFF2-40B4-BE49-F238E27FC236}">
                <a16:creationId xmlns:a16="http://schemas.microsoft.com/office/drawing/2014/main" id="{D1F684FF-FB65-2ED5-E9E1-641E7C74050B}"/>
              </a:ext>
            </a:extLst>
          </p:cNvPr>
          <p:cNvSpPr>
            <a:spLocks noGrp="1"/>
          </p:cNvSpPr>
          <p:nvPr>
            <p:ph type="body" idx="1"/>
          </p:nvPr>
        </p:nvSpPr>
        <p:spPr/>
        <p:txBody>
          <a:bodyPr/>
          <a:lstStyle/>
          <a:p>
            <a:r>
              <a:rPr lang="en-US" dirty="0"/>
              <a:t>Sargon DeJesus, ERG</a:t>
            </a:r>
          </a:p>
        </p:txBody>
      </p:sp>
    </p:spTree>
    <p:extLst>
      <p:ext uri="{BB962C8B-B14F-4D97-AF65-F5344CB8AC3E}">
        <p14:creationId xmlns:p14="http://schemas.microsoft.com/office/powerpoint/2010/main" val="2815820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2136F-07BB-8C48-D606-AE320271840F}"/>
              </a:ext>
            </a:extLst>
          </p:cNvPr>
          <p:cNvSpPr>
            <a:spLocks noGrp="1"/>
          </p:cNvSpPr>
          <p:nvPr>
            <p:ph type="title"/>
          </p:nvPr>
        </p:nvSpPr>
        <p:spPr/>
        <p:txBody>
          <a:bodyPr/>
          <a:lstStyle/>
          <a:p>
            <a:r>
              <a:rPr lang="en-US" dirty="0"/>
              <a:t>Action Implementation!</a:t>
            </a:r>
          </a:p>
        </p:txBody>
      </p:sp>
      <p:sp>
        <p:nvSpPr>
          <p:cNvPr id="3" name="Text Placeholder 2">
            <a:extLst>
              <a:ext uri="{FF2B5EF4-FFF2-40B4-BE49-F238E27FC236}">
                <a16:creationId xmlns:a16="http://schemas.microsoft.com/office/drawing/2014/main" id="{48D72BBB-7A3C-437E-2362-83F2100F7BF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64723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CB70B77-04EE-30B8-D3C1-95066F4179CB}"/>
              </a:ext>
            </a:extLst>
          </p:cNvPr>
          <p:cNvPicPr>
            <a:picLocks noChangeAspect="1"/>
          </p:cNvPicPr>
          <p:nvPr/>
        </p:nvPicPr>
        <p:blipFill>
          <a:blip r:embed="rId2"/>
          <a:stretch>
            <a:fillRect/>
          </a:stretch>
        </p:blipFill>
        <p:spPr>
          <a:xfrm>
            <a:off x="-16564" y="0"/>
            <a:ext cx="12208564" cy="6848707"/>
          </a:xfrm>
          <a:prstGeom prst="rect">
            <a:avLst/>
          </a:prstGeom>
        </p:spPr>
      </p:pic>
    </p:spTree>
    <p:extLst>
      <p:ext uri="{BB962C8B-B14F-4D97-AF65-F5344CB8AC3E}">
        <p14:creationId xmlns:p14="http://schemas.microsoft.com/office/powerpoint/2010/main" val="1442552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2657D-CCF3-88AC-AC22-747EA12C9C0C}"/>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DC0EB0D6-6FA5-7941-300E-CBF143869CA5}"/>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1E9CBE8C-F475-2209-65AE-074EDA1C7425}"/>
              </a:ext>
            </a:extLst>
          </p:cNvPr>
          <p:cNvPicPr>
            <a:picLocks noChangeAspect="1"/>
          </p:cNvPicPr>
          <p:nvPr/>
        </p:nvPicPr>
        <p:blipFill>
          <a:blip r:embed="rId2"/>
          <a:stretch>
            <a:fillRect/>
          </a:stretch>
        </p:blipFill>
        <p:spPr>
          <a:xfrm>
            <a:off x="0" y="0"/>
            <a:ext cx="12192000" cy="6860854"/>
          </a:xfrm>
          <a:prstGeom prst="rect">
            <a:avLst/>
          </a:prstGeom>
        </p:spPr>
      </p:pic>
    </p:spTree>
    <p:extLst>
      <p:ext uri="{BB962C8B-B14F-4D97-AF65-F5344CB8AC3E}">
        <p14:creationId xmlns:p14="http://schemas.microsoft.com/office/powerpoint/2010/main" val="2704554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60459-1062-064B-71F9-D3FA48CB94A1}"/>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02496B13-DDAE-03BB-5611-5E3C5668384B}"/>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D8D1FE35-2194-5E4F-5EDB-0AB22FE1E091}"/>
              </a:ext>
            </a:extLst>
          </p:cNvPr>
          <p:cNvPicPr>
            <a:picLocks noChangeAspect="1"/>
          </p:cNvPicPr>
          <p:nvPr/>
        </p:nvPicPr>
        <p:blipFill>
          <a:blip r:embed="rId2"/>
          <a:stretch>
            <a:fillRect/>
          </a:stretch>
        </p:blipFill>
        <p:spPr>
          <a:xfrm>
            <a:off x="0" y="0"/>
            <a:ext cx="12192000" cy="6863729"/>
          </a:xfrm>
          <a:prstGeom prst="rect">
            <a:avLst/>
          </a:prstGeom>
        </p:spPr>
      </p:pic>
    </p:spTree>
    <p:extLst>
      <p:ext uri="{BB962C8B-B14F-4D97-AF65-F5344CB8AC3E}">
        <p14:creationId xmlns:p14="http://schemas.microsoft.com/office/powerpoint/2010/main" val="1845280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D86D-FE12-190A-44DF-19536193693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6C86C933-2710-AE36-E225-808B163EF4D9}"/>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735670B1-3082-6F73-7705-21B22F18E7A7}"/>
              </a:ext>
            </a:extLst>
          </p:cNvPr>
          <p:cNvPicPr>
            <a:picLocks noChangeAspect="1"/>
          </p:cNvPicPr>
          <p:nvPr/>
        </p:nvPicPr>
        <p:blipFill>
          <a:blip r:embed="rId2"/>
          <a:stretch>
            <a:fillRect/>
          </a:stretch>
        </p:blipFill>
        <p:spPr>
          <a:xfrm>
            <a:off x="0" y="0"/>
            <a:ext cx="12192000" cy="6855858"/>
          </a:xfrm>
          <a:prstGeom prst="rect">
            <a:avLst/>
          </a:prstGeom>
        </p:spPr>
      </p:pic>
    </p:spTree>
    <p:extLst>
      <p:ext uri="{BB962C8B-B14F-4D97-AF65-F5344CB8AC3E}">
        <p14:creationId xmlns:p14="http://schemas.microsoft.com/office/powerpoint/2010/main" val="2385013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B4E7A-AA22-09D7-771B-9A28536C38E9}"/>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A84F5371-7372-0554-D252-F8089C7A76A4}"/>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BE977BB4-0AF0-3362-1BC3-2D270B20D765}"/>
              </a:ext>
            </a:extLst>
          </p:cNvPr>
          <p:cNvPicPr>
            <a:picLocks noChangeAspect="1"/>
          </p:cNvPicPr>
          <p:nvPr/>
        </p:nvPicPr>
        <p:blipFill>
          <a:blip r:embed="rId2"/>
          <a:stretch>
            <a:fillRect/>
          </a:stretch>
        </p:blipFill>
        <p:spPr>
          <a:xfrm>
            <a:off x="0" y="0"/>
            <a:ext cx="12192000" cy="6860854"/>
          </a:xfrm>
          <a:prstGeom prst="rect">
            <a:avLst/>
          </a:prstGeom>
        </p:spPr>
      </p:pic>
    </p:spTree>
    <p:extLst>
      <p:ext uri="{BB962C8B-B14F-4D97-AF65-F5344CB8AC3E}">
        <p14:creationId xmlns:p14="http://schemas.microsoft.com/office/powerpoint/2010/main" val="2095963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0F4EC-CDC4-9C0A-0D4A-1A72DEFA7DB7}"/>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29AE7557-DF83-7B12-76B5-1DCE39906DB1}"/>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06391380-5C28-232A-3D01-563B6C153CA6}"/>
              </a:ext>
            </a:extLst>
          </p:cNvPr>
          <p:cNvPicPr>
            <a:picLocks noChangeAspect="1"/>
          </p:cNvPicPr>
          <p:nvPr/>
        </p:nvPicPr>
        <p:blipFill>
          <a:blip r:embed="rId2"/>
          <a:stretch>
            <a:fillRect/>
          </a:stretch>
        </p:blipFill>
        <p:spPr>
          <a:xfrm>
            <a:off x="0" y="-1"/>
            <a:ext cx="12192000" cy="6862289"/>
          </a:xfrm>
          <a:prstGeom prst="rect">
            <a:avLst/>
          </a:prstGeom>
        </p:spPr>
      </p:pic>
    </p:spTree>
    <p:extLst>
      <p:ext uri="{BB962C8B-B14F-4D97-AF65-F5344CB8AC3E}">
        <p14:creationId xmlns:p14="http://schemas.microsoft.com/office/powerpoint/2010/main" val="1742471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3AFC-277A-E91C-E99F-07EFCB453AD9}"/>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34E24539-0F9C-4CE6-E1F3-C1AA378699E4}"/>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86B929E3-50FB-DCB4-DB8F-6D35BE453B25}"/>
              </a:ext>
            </a:extLst>
          </p:cNvPr>
          <p:cNvPicPr>
            <a:picLocks noChangeAspect="1"/>
          </p:cNvPicPr>
          <p:nvPr/>
        </p:nvPicPr>
        <p:blipFill>
          <a:blip r:embed="rId2"/>
          <a:stretch>
            <a:fillRect/>
          </a:stretch>
        </p:blipFill>
        <p:spPr>
          <a:xfrm>
            <a:off x="0" y="0"/>
            <a:ext cx="12192000" cy="6873726"/>
          </a:xfrm>
          <a:prstGeom prst="rect">
            <a:avLst/>
          </a:prstGeom>
        </p:spPr>
      </p:pic>
    </p:spTree>
    <p:extLst>
      <p:ext uri="{BB962C8B-B14F-4D97-AF65-F5344CB8AC3E}">
        <p14:creationId xmlns:p14="http://schemas.microsoft.com/office/powerpoint/2010/main" val="526783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6CF9B-8874-F1FD-0A88-E915EB5A86CD}"/>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C49F97D3-13FA-13AF-A121-7F55D16F6DD7}"/>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58D588C0-DD0B-3D5E-8C4A-EDE0E178106D}"/>
              </a:ext>
            </a:extLst>
          </p:cNvPr>
          <p:cNvPicPr>
            <a:picLocks noChangeAspect="1"/>
          </p:cNvPicPr>
          <p:nvPr/>
        </p:nvPicPr>
        <p:blipFill>
          <a:blip r:embed="rId2"/>
          <a:stretch>
            <a:fillRect/>
          </a:stretch>
        </p:blipFill>
        <p:spPr>
          <a:xfrm>
            <a:off x="0" y="0"/>
            <a:ext cx="12192000" cy="6880180"/>
          </a:xfrm>
          <a:prstGeom prst="rect">
            <a:avLst/>
          </a:prstGeom>
        </p:spPr>
      </p:pic>
    </p:spTree>
    <p:extLst>
      <p:ext uri="{BB962C8B-B14F-4D97-AF65-F5344CB8AC3E}">
        <p14:creationId xmlns:p14="http://schemas.microsoft.com/office/powerpoint/2010/main" val="1786906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B77D4-5CC8-6790-19BA-BFC1614AFA8C}"/>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8DF7E47D-B136-4099-C676-16FF1F7E0D15}"/>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95C00EEE-863C-4585-D7C4-CD15B108C90B}"/>
              </a:ext>
            </a:extLst>
          </p:cNvPr>
          <p:cNvPicPr>
            <a:picLocks noChangeAspect="1"/>
          </p:cNvPicPr>
          <p:nvPr/>
        </p:nvPicPr>
        <p:blipFill>
          <a:blip r:embed="rId2"/>
          <a:stretch>
            <a:fillRect/>
          </a:stretch>
        </p:blipFill>
        <p:spPr>
          <a:xfrm>
            <a:off x="0" y="0"/>
            <a:ext cx="12192000" cy="6873726"/>
          </a:xfrm>
          <a:prstGeom prst="rect">
            <a:avLst/>
          </a:prstGeom>
        </p:spPr>
      </p:pic>
    </p:spTree>
    <p:extLst>
      <p:ext uri="{BB962C8B-B14F-4D97-AF65-F5344CB8AC3E}">
        <p14:creationId xmlns:p14="http://schemas.microsoft.com/office/powerpoint/2010/main" val="1508234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48316-D69F-989E-650B-C3FCE435714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E6698474-10B2-F4FE-BF79-5705835A1C65}"/>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C7400213-4D6B-7C35-4614-C0CDDAD06E2F}"/>
              </a:ext>
            </a:extLst>
          </p:cNvPr>
          <p:cNvPicPr>
            <a:picLocks noChangeAspect="1"/>
          </p:cNvPicPr>
          <p:nvPr/>
        </p:nvPicPr>
        <p:blipFill>
          <a:blip r:embed="rId2"/>
          <a:stretch>
            <a:fillRect/>
          </a:stretch>
        </p:blipFill>
        <p:spPr>
          <a:xfrm>
            <a:off x="0" y="0"/>
            <a:ext cx="12192000" cy="6863729"/>
          </a:xfrm>
          <a:prstGeom prst="rect">
            <a:avLst/>
          </a:prstGeom>
        </p:spPr>
      </p:pic>
    </p:spTree>
    <p:extLst>
      <p:ext uri="{BB962C8B-B14F-4D97-AF65-F5344CB8AC3E}">
        <p14:creationId xmlns:p14="http://schemas.microsoft.com/office/powerpoint/2010/main" val="1617300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EFA12-7A7D-E2BB-00FE-63B8AFA329F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D2C91643-6595-0B3D-0177-672F2E7ADA49}"/>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41A94235-E4BB-3F37-DB0A-2E863C1E499B}"/>
              </a:ext>
            </a:extLst>
          </p:cNvPr>
          <p:cNvPicPr>
            <a:picLocks noChangeAspect="1"/>
          </p:cNvPicPr>
          <p:nvPr/>
        </p:nvPicPr>
        <p:blipFill>
          <a:blip r:embed="rId2"/>
          <a:stretch>
            <a:fillRect/>
          </a:stretch>
        </p:blipFill>
        <p:spPr>
          <a:xfrm>
            <a:off x="157135" y="0"/>
            <a:ext cx="12034865" cy="6786578"/>
          </a:xfrm>
          <a:prstGeom prst="rect">
            <a:avLst/>
          </a:prstGeom>
        </p:spPr>
      </p:pic>
    </p:spTree>
    <p:extLst>
      <p:ext uri="{BB962C8B-B14F-4D97-AF65-F5344CB8AC3E}">
        <p14:creationId xmlns:p14="http://schemas.microsoft.com/office/powerpoint/2010/main" val="3934933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7E9D6-36A3-914E-8850-26E913C19072}"/>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E23296CE-B5C0-06CE-E0FE-46FC7F95E6D5}"/>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79E8F3A5-F3F1-5BF3-9837-53E08D6C16FF}"/>
              </a:ext>
            </a:extLst>
          </p:cNvPr>
          <p:cNvPicPr>
            <a:picLocks noChangeAspect="1"/>
          </p:cNvPicPr>
          <p:nvPr/>
        </p:nvPicPr>
        <p:blipFill>
          <a:blip r:embed="rId2"/>
          <a:stretch>
            <a:fillRect/>
          </a:stretch>
        </p:blipFill>
        <p:spPr>
          <a:xfrm>
            <a:off x="0" y="0"/>
            <a:ext cx="12192000" cy="6891628"/>
          </a:xfrm>
          <a:prstGeom prst="rect">
            <a:avLst/>
          </a:prstGeom>
        </p:spPr>
      </p:pic>
    </p:spTree>
    <p:extLst>
      <p:ext uri="{BB962C8B-B14F-4D97-AF65-F5344CB8AC3E}">
        <p14:creationId xmlns:p14="http://schemas.microsoft.com/office/powerpoint/2010/main" val="23207598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70D58-40D4-2386-9503-B0279B2C399D}"/>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711B75B9-DF12-DA29-0DBC-7B19BC9BF39A}"/>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CEB7959A-9702-E93F-0D3F-F4FC6842754C}"/>
              </a:ext>
            </a:extLst>
          </p:cNvPr>
          <p:cNvPicPr>
            <a:picLocks noChangeAspect="1"/>
          </p:cNvPicPr>
          <p:nvPr/>
        </p:nvPicPr>
        <p:blipFill>
          <a:blip r:embed="rId2"/>
          <a:stretch>
            <a:fillRect/>
          </a:stretch>
        </p:blipFill>
        <p:spPr>
          <a:xfrm>
            <a:off x="0" y="0"/>
            <a:ext cx="12192000" cy="6886646"/>
          </a:xfrm>
          <a:prstGeom prst="rect">
            <a:avLst/>
          </a:prstGeom>
        </p:spPr>
      </p:pic>
    </p:spTree>
    <p:extLst>
      <p:ext uri="{BB962C8B-B14F-4D97-AF65-F5344CB8AC3E}">
        <p14:creationId xmlns:p14="http://schemas.microsoft.com/office/powerpoint/2010/main" val="35760345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3.jpg">
            <a:extLst>
              <a:ext uri="{FF2B5EF4-FFF2-40B4-BE49-F238E27FC236}">
                <a16:creationId xmlns:a16="http://schemas.microsoft.com/office/drawing/2014/main" id="{66D83ACF-59C3-C166-8D94-933B4E2AE7FA}"/>
              </a:ext>
            </a:extLst>
          </p:cNvPr>
          <p:cNvPicPr/>
          <p:nvPr/>
        </p:nvPicPr>
        <p:blipFill rotWithShape="1">
          <a:blip r:embed="rId3" cstate="print">
            <a:extLst>
              <a:ext uri="{28A0092B-C50C-407E-A947-70E740481C1C}">
                <a14:useLocalDpi xmlns:a14="http://schemas.microsoft.com/office/drawing/2010/main" val="0"/>
              </a:ext>
            </a:extLst>
          </a:blip>
          <a:srcRect t="16703" b="6695"/>
          <a:stretch/>
        </p:blipFill>
        <p:spPr>
          <a:xfrm>
            <a:off x="0" y="1"/>
            <a:ext cx="12192000" cy="6858000"/>
          </a:xfrm>
          <a:prstGeom prst="rect">
            <a:avLst/>
          </a:prstGeom>
          <a:ln/>
        </p:spPr>
      </p:pic>
      <p:sp>
        <p:nvSpPr>
          <p:cNvPr id="2" name="Title 1">
            <a:extLst>
              <a:ext uri="{FF2B5EF4-FFF2-40B4-BE49-F238E27FC236}">
                <a16:creationId xmlns:a16="http://schemas.microsoft.com/office/drawing/2014/main" id="{C1063931-9A59-9AFB-23E7-A11017EE9245}"/>
              </a:ext>
            </a:extLst>
          </p:cNvPr>
          <p:cNvSpPr>
            <a:spLocks noGrp="1"/>
          </p:cNvSpPr>
          <p:nvPr>
            <p:ph type="ctrTitle"/>
          </p:nvPr>
        </p:nvSpPr>
        <p:spPr>
          <a:xfrm>
            <a:off x="147484" y="67923"/>
            <a:ext cx="6953750" cy="1281113"/>
          </a:xfrm>
        </p:spPr>
        <p:txBody>
          <a:bodyPr>
            <a:normAutofit/>
          </a:bodyPr>
          <a:lstStyle/>
          <a:p>
            <a:pPr algn="l"/>
            <a:r>
              <a:rPr lang="en-US" sz="4000" b="1" dirty="0">
                <a:latin typeface="Calibri" panose="020F0502020204030204" pitchFamily="34" charset="0"/>
                <a:cs typeface="Calibri" panose="020F0502020204030204" pitchFamily="34" charset="0"/>
              </a:rPr>
              <a:t>Reducing Single-use Plastics </a:t>
            </a:r>
            <a:br>
              <a:rPr lang="en-US" sz="4000" b="1" dirty="0">
                <a:latin typeface="Calibri" panose="020F0502020204030204" pitchFamily="34" charset="0"/>
                <a:cs typeface="Calibri" panose="020F0502020204030204" pitchFamily="34" charset="0"/>
              </a:rPr>
            </a:br>
            <a:r>
              <a:rPr lang="en-US" sz="4000" dirty="0">
                <a:latin typeface="Calibri" panose="020F0502020204030204" pitchFamily="34" charset="0"/>
                <a:cs typeface="Calibri" panose="020F0502020204030204" pitchFamily="34" charset="0"/>
              </a:rPr>
              <a:t>in Durham, NC</a:t>
            </a:r>
          </a:p>
        </p:txBody>
      </p:sp>
      <p:sp>
        <p:nvSpPr>
          <p:cNvPr id="6" name="TextBox 5">
            <a:extLst>
              <a:ext uri="{FF2B5EF4-FFF2-40B4-BE49-F238E27FC236}">
                <a16:creationId xmlns:a16="http://schemas.microsoft.com/office/drawing/2014/main" id="{835A43F6-EA5E-605B-D3BE-1C0559E9BC14}"/>
              </a:ext>
            </a:extLst>
          </p:cNvPr>
          <p:cNvSpPr txBox="1"/>
          <p:nvPr/>
        </p:nvSpPr>
        <p:spPr>
          <a:xfrm>
            <a:off x="0" y="5503782"/>
            <a:ext cx="12192000" cy="1354217"/>
          </a:xfrm>
          <a:prstGeom prst="rect">
            <a:avLst/>
          </a:prstGeom>
          <a:solidFill>
            <a:schemeClr val="accent1">
              <a:lumMod val="75000"/>
              <a:alpha val="75000"/>
            </a:schemeClr>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descr="A close up of a sign&#10;&#10;Description automatically generated">
            <a:extLst>
              <a:ext uri="{FF2B5EF4-FFF2-40B4-BE49-F238E27FC236}">
                <a16:creationId xmlns:a16="http://schemas.microsoft.com/office/drawing/2014/main" id="{2B033512-7243-D3F7-2AC0-926D41A73AC9}"/>
              </a:ext>
            </a:extLst>
          </p:cNvPr>
          <p:cNvPicPr>
            <a:picLocks noChangeAspect="1"/>
          </p:cNvPicPr>
          <p:nvPr/>
        </p:nvPicPr>
        <p:blipFill>
          <a:blip r:embed="rId4"/>
          <a:stretch>
            <a:fillRect/>
          </a:stretch>
        </p:blipFill>
        <p:spPr>
          <a:xfrm>
            <a:off x="1301165" y="5503269"/>
            <a:ext cx="4350375" cy="758056"/>
          </a:xfrm>
          <a:prstGeom prst="rect">
            <a:avLst/>
          </a:prstGeom>
        </p:spPr>
      </p:pic>
      <p:pic>
        <p:nvPicPr>
          <p:cNvPr id="12" name="Picture 11" descr="Logo&#10;&#10;Description automatically generated with medium confidence">
            <a:extLst>
              <a:ext uri="{FF2B5EF4-FFF2-40B4-BE49-F238E27FC236}">
                <a16:creationId xmlns:a16="http://schemas.microsoft.com/office/drawing/2014/main" id="{1D793B04-B61F-28F7-CE44-83D00F68F634}"/>
              </a:ext>
            </a:extLst>
          </p:cNvPr>
          <p:cNvPicPr>
            <a:picLocks noChangeAspect="1"/>
          </p:cNvPicPr>
          <p:nvPr/>
        </p:nvPicPr>
        <p:blipFill>
          <a:blip r:embed="rId5" cstate="print">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val="0"/>
              </a:ext>
            </a:extLst>
          </a:blip>
          <a:stretch>
            <a:fillRect/>
          </a:stretch>
        </p:blipFill>
        <p:spPr>
          <a:xfrm>
            <a:off x="0" y="5503269"/>
            <a:ext cx="1219378" cy="1354731"/>
          </a:xfrm>
          <a:prstGeom prst="rect">
            <a:avLst/>
          </a:prstGeom>
        </p:spPr>
      </p:pic>
      <p:sp>
        <p:nvSpPr>
          <p:cNvPr id="5" name="TextBox 4">
            <a:extLst>
              <a:ext uri="{FF2B5EF4-FFF2-40B4-BE49-F238E27FC236}">
                <a16:creationId xmlns:a16="http://schemas.microsoft.com/office/drawing/2014/main" id="{C60BBDF9-E3C1-8B19-67A9-1DF613249612}"/>
              </a:ext>
            </a:extLst>
          </p:cNvPr>
          <p:cNvSpPr txBox="1"/>
          <p:nvPr/>
        </p:nvSpPr>
        <p:spPr>
          <a:xfrm>
            <a:off x="5733328" y="5438547"/>
            <a:ext cx="6458672" cy="160043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Nancy Lauer, PhD, Policy Fellow,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hlinkClick r:id="rId7">
                  <a:extLst>
                    <a:ext uri="{A12FA001-AC4F-418D-AE19-62706E023703}">
                      <ahyp:hlinkClr xmlns:ahyp="http://schemas.microsoft.com/office/drawing/2018/hyperlinkcolor" val="tx"/>
                    </a:ext>
                  </a:extLst>
                </a:hlinkClick>
              </a:rPr>
              <a:t>nancy.lauer@law.duke.edu</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Michelle Nowlin, Co-Director,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hlinkClick r:id="rId8">
                  <a:extLst>
                    <a:ext uri="{A12FA001-AC4F-418D-AE19-62706E023703}">
                      <ahyp:hlinkClr xmlns:ahyp="http://schemas.microsoft.com/office/drawing/2018/hyperlinkcolor" val="tx"/>
                    </a:ext>
                  </a:extLst>
                </a:hlinkClick>
              </a:rPr>
              <a:t>nowlin@law.duke.edu</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http://</a:t>
            </a: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www.dontwastedurham.org</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/plastic-waste-prevention-policy</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4135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B6865B-6BA1-6BC8-324E-4811EF48D21D}"/>
              </a:ext>
            </a:extLst>
          </p:cNvPr>
          <p:cNvPicPr>
            <a:picLocks noChangeAspect="1"/>
          </p:cNvPicPr>
          <p:nvPr/>
        </p:nvPicPr>
        <p:blipFill rotWithShape="1">
          <a:blip r:embed="rId2"/>
          <a:srcRect r="54668"/>
          <a:stretch/>
        </p:blipFill>
        <p:spPr>
          <a:xfrm>
            <a:off x="274178" y="244338"/>
            <a:ext cx="3894410" cy="6369324"/>
          </a:xfrm>
          <a:prstGeom prst="rect">
            <a:avLst/>
          </a:prstGeom>
        </p:spPr>
      </p:pic>
    </p:spTree>
    <p:extLst>
      <p:ext uri="{BB962C8B-B14F-4D97-AF65-F5344CB8AC3E}">
        <p14:creationId xmlns:p14="http://schemas.microsoft.com/office/powerpoint/2010/main" val="18175962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B6865B-6BA1-6BC8-324E-4811EF48D21D}"/>
              </a:ext>
            </a:extLst>
          </p:cNvPr>
          <p:cNvPicPr>
            <a:picLocks noChangeAspect="1"/>
          </p:cNvPicPr>
          <p:nvPr/>
        </p:nvPicPr>
        <p:blipFill>
          <a:blip r:embed="rId2"/>
          <a:stretch>
            <a:fillRect/>
          </a:stretch>
        </p:blipFill>
        <p:spPr>
          <a:xfrm>
            <a:off x="274178" y="244338"/>
            <a:ext cx="8590944" cy="6369324"/>
          </a:xfrm>
          <a:prstGeom prst="rect">
            <a:avLst/>
          </a:prstGeom>
        </p:spPr>
      </p:pic>
    </p:spTree>
    <p:extLst>
      <p:ext uri="{BB962C8B-B14F-4D97-AF65-F5344CB8AC3E}">
        <p14:creationId xmlns:p14="http://schemas.microsoft.com/office/powerpoint/2010/main" val="32366126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B6865B-6BA1-6BC8-324E-4811EF48D21D}"/>
              </a:ext>
            </a:extLst>
          </p:cNvPr>
          <p:cNvPicPr>
            <a:picLocks noChangeAspect="1"/>
          </p:cNvPicPr>
          <p:nvPr/>
        </p:nvPicPr>
        <p:blipFill>
          <a:blip r:embed="rId2"/>
          <a:stretch>
            <a:fillRect/>
          </a:stretch>
        </p:blipFill>
        <p:spPr>
          <a:xfrm>
            <a:off x="274178" y="244338"/>
            <a:ext cx="8590944" cy="6369324"/>
          </a:xfrm>
          <a:prstGeom prst="rect">
            <a:avLst/>
          </a:prstGeom>
        </p:spPr>
      </p:pic>
      <p:pic>
        <p:nvPicPr>
          <p:cNvPr id="2" name="Picture 1" descr="Logo&#10;&#10;Description automatically generated with medium confidence">
            <a:extLst>
              <a:ext uri="{FF2B5EF4-FFF2-40B4-BE49-F238E27FC236}">
                <a16:creationId xmlns:a16="http://schemas.microsoft.com/office/drawing/2014/main" id="{C270DC16-CD06-6A1C-60FE-DD1F04B7400F}"/>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tretch>
            <a:fillRect/>
          </a:stretch>
        </p:blipFill>
        <p:spPr>
          <a:xfrm>
            <a:off x="9725952" y="1517097"/>
            <a:ext cx="2191870" cy="2435171"/>
          </a:xfrm>
          <a:prstGeom prst="rect">
            <a:avLst/>
          </a:prstGeom>
        </p:spPr>
      </p:pic>
      <p:pic>
        <p:nvPicPr>
          <p:cNvPr id="1026" name="Picture 2" descr="News Releases | Durham County">
            <a:extLst>
              <a:ext uri="{FF2B5EF4-FFF2-40B4-BE49-F238E27FC236}">
                <a16:creationId xmlns:a16="http://schemas.microsoft.com/office/drawing/2014/main" id="{4E6F997C-5E79-34FC-8EA5-562C5718B1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3359" y="352521"/>
            <a:ext cx="3336541" cy="177725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aterkeepers Carolina">
            <a:extLst>
              <a:ext uri="{FF2B5EF4-FFF2-40B4-BE49-F238E27FC236}">
                <a16:creationId xmlns:a16="http://schemas.microsoft.com/office/drawing/2014/main" id="{719030B5-D655-785E-67ED-BBB693C1D41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58992" y="5887859"/>
            <a:ext cx="3052700" cy="84797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8B33928E-BE90-378A-4F54-7F6E54360FD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82886" y="4272115"/>
            <a:ext cx="1311042" cy="1400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18054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B6865B-6BA1-6BC8-324E-4811EF48D21D}"/>
              </a:ext>
            </a:extLst>
          </p:cNvPr>
          <p:cNvPicPr>
            <a:picLocks noChangeAspect="1"/>
          </p:cNvPicPr>
          <p:nvPr/>
        </p:nvPicPr>
        <p:blipFill rotWithShape="1">
          <a:blip r:embed="rId2"/>
          <a:srcRect l="24357"/>
          <a:stretch/>
        </p:blipFill>
        <p:spPr>
          <a:xfrm>
            <a:off x="147918" y="849455"/>
            <a:ext cx="6498440" cy="6369324"/>
          </a:xfrm>
          <a:prstGeom prst="rect">
            <a:avLst/>
          </a:prstGeom>
        </p:spPr>
      </p:pic>
      <p:sp>
        <p:nvSpPr>
          <p:cNvPr id="2" name="Frame 1">
            <a:extLst>
              <a:ext uri="{FF2B5EF4-FFF2-40B4-BE49-F238E27FC236}">
                <a16:creationId xmlns:a16="http://schemas.microsoft.com/office/drawing/2014/main" id="{E2658B96-0BF3-5770-C854-482858889130}"/>
              </a:ext>
            </a:extLst>
          </p:cNvPr>
          <p:cNvSpPr/>
          <p:nvPr/>
        </p:nvSpPr>
        <p:spPr>
          <a:xfrm>
            <a:off x="2048436" y="3590365"/>
            <a:ext cx="4101352" cy="766482"/>
          </a:xfrm>
          <a:prstGeom prst="frame">
            <a:avLst>
              <a:gd name="adj1" fmla="val 3545"/>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EDAC30E3-D54C-2153-AB95-17155A66D965}"/>
              </a:ext>
            </a:extLst>
          </p:cNvPr>
          <p:cNvSpPr txBox="1"/>
          <p:nvPr/>
        </p:nvSpPr>
        <p:spPr>
          <a:xfrm>
            <a:off x="9487968" y="2973943"/>
            <a:ext cx="285413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https://</a:t>
            </a:r>
            <a:r>
              <a:rPr kumimoji="0" lang="en-US" sz="1800" b="0" i="1" u="none" strike="noStrike" kern="1200" cap="none" spc="0" normalizeH="0" baseline="0" noProof="0" dirty="0" err="1">
                <a:ln>
                  <a:noFill/>
                </a:ln>
                <a:solidFill>
                  <a:prstClr val="black"/>
                </a:solidFill>
                <a:effectLst/>
                <a:uLnTx/>
                <a:uFillTx/>
                <a:latin typeface="Calibri" panose="020F0502020204030204"/>
                <a:ea typeface="+mn-ea"/>
                <a:cs typeface="+mn-cs"/>
              </a:rPr>
              <a:t>arcg.is</a:t>
            </a: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/yf4uO0</a:t>
            </a:r>
          </a:p>
        </p:txBody>
      </p:sp>
      <p:pic>
        <p:nvPicPr>
          <p:cNvPr id="9" name="Picture 8" descr="Map&#10;&#10;Description automatically generated">
            <a:extLst>
              <a:ext uri="{FF2B5EF4-FFF2-40B4-BE49-F238E27FC236}">
                <a16:creationId xmlns:a16="http://schemas.microsoft.com/office/drawing/2014/main" id="{47E6ED12-9BF8-1CB4-2B7C-21E36F311E28}"/>
              </a:ext>
            </a:extLst>
          </p:cNvPr>
          <p:cNvPicPr>
            <a:picLocks noChangeAspect="1"/>
          </p:cNvPicPr>
          <p:nvPr/>
        </p:nvPicPr>
        <p:blipFill>
          <a:blip r:embed="rId3"/>
          <a:stretch>
            <a:fillRect/>
          </a:stretch>
        </p:blipFill>
        <p:spPr>
          <a:xfrm>
            <a:off x="6915150" y="225445"/>
            <a:ext cx="4723334" cy="2818626"/>
          </a:xfrm>
          <a:prstGeom prst="rect">
            <a:avLst/>
          </a:prstGeom>
          <a:ln>
            <a:solidFill>
              <a:schemeClr val="tx1"/>
            </a:solidFill>
          </a:ln>
        </p:spPr>
      </p:pic>
      <p:pic>
        <p:nvPicPr>
          <p:cNvPr id="10" name="Picture 9">
            <a:extLst>
              <a:ext uri="{FF2B5EF4-FFF2-40B4-BE49-F238E27FC236}">
                <a16:creationId xmlns:a16="http://schemas.microsoft.com/office/drawing/2014/main" id="{B7BE13C8-EEB0-557A-5837-5D5EE888B9C6}"/>
              </a:ext>
            </a:extLst>
          </p:cNvPr>
          <p:cNvPicPr/>
          <p:nvPr/>
        </p:nvPicPr>
        <p:blipFill rotWithShape="1">
          <a:blip r:embed="rId4"/>
          <a:srcRect l="3020" t="3352" r="2204" b="1669"/>
          <a:stretch/>
        </p:blipFill>
        <p:spPr bwMode="auto">
          <a:xfrm>
            <a:off x="6529156" y="3429000"/>
            <a:ext cx="5226531" cy="337039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602745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B6865B-6BA1-6BC8-324E-4811EF48D21D}"/>
              </a:ext>
            </a:extLst>
          </p:cNvPr>
          <p:cNvPicPr>
            <a:picLocks noChangeAspect="1"/>
          </p:cNvPicPr>
          <p:nvPr/>
        </p:nvPicPr>
        <p:blipFill rotWithShape="1">
          <a:blip r:embed="rId2"/>
          <a:srcRect l="24357"/>
          <a:stretch/>
        </p:blipFill>
        <p:spPr>
          <a:xfrm>
            <a:off x="147918" y="849455"/>
            <a:ext cx="6498440" cy="6369324"/>
          </a:xfrm>
          <a:prstGeom prst="rect">
            <a:avLst/>
          </a:prstGeom>
        </p:spPr>
      </p:pic>
      <p:sp>
        <p:nvSpPr>
          <p:cNvPr id="2" name="Frame 1">
            <a:extLst>
              <a:ext uri="{FF2B5EF4-FFF2-40B4-BE49-F238E27FC236}">
                <a16:creationId xmlns:a16="http://schemas.microsoft.com/office/drawing/2014/main" id="{E2658B96-0BF3-5770-C854-482858889130}"/>
              </a:ext>
            </a:extLst>
          </p:cNvPr>
          <p:cNvSpPr/>
          <p:nvPr/>
        </p:nvSpPr>
        <p:spPr>
          <a:xfrm>
            <a:off x="2057402" y="4404750"/>
            <a:ext cx="4529137" cy="766482"/>
          </a:xfrm>
          <a:prstGeom prst="frame">
            <a:avLst>
              <a:gd name="adj1" fmla="val 3545"/>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4">
            <a:extLst>
              <a:ext uri="{FF2B5EF4-FFF2-40B4-BE49-F238E27FC236}">
                <a16:creationId xmlns:a16="http://schemas.microsoft.com/office/drawing/2014/main" id="{E1E8ED8E-5526-1FA0-01EA-B2A2D1527C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5898" y="3104833"/>
            <a:ext cx="4564624" cy="3423468"/>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F6D4449D-175C-9BC6-0014-6031AAD36491}"/>
              </a:ext>
            </a:extLst>
          </p:cNvPr>
          <p:cNvSpPr txBox="1">
            <a:spLocks/>
          </p:cNvSpPr>
          <p:nvPr/>
        </p:nvSpPr>
        <p:spPr>
          <a:xfrm>
            <a:off x="6543675" y="106312"/>
            <a:ext cx="5283705" cy="198676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Proposal:</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The City and County of Durham adopt an ordinance that requires businesses to charge a fee of at least $0.10 on all single-use bags, no matter their material, at the point of sale. </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Establish reuse programs as a line item in the City Solid Waste Management Department’s and County Solid Waste Division’s annual budgets to receive the collected $0.10 fees.</a:t>
            </a:r>
          </a:p>
        </p:txBody>
      </p:sp>
      <p:pic>
        <p:nvPicPr>
          <p:cNvPr id="6" name="Picture 5" descr="Map&#10;&#10;Description automatically generated">
            <a:extLst>
              <a:ext uri="{FF2B5EF4-FFF2-40B4-BE49-F238E27FC236}">
                <a16:creationId xmlns:a16="http://schemas.microsoft.com/office/drawing/2014/main" id="{4AC47928-80DD-4B2E-7A06-F2BD17DA23D7}"/>
              </a:ext>
            </a:extLst>
          </p:cNvPr>
          <p:cNvPicPr>
            <a:picLocks noChangeAspect="1"/>
          </p:cNvPicPr>
          <p:nvPr/>
        </p:nvPicPr>
        <p:blipFill>
          <a:blip r:embed="rId4"/>
          <a:stretch>
            <a:fillRect/>
          </a:stretch>
        </p:blipFill>
        <p:spPr>
          <a:xfrm>
            <a:off x="2742169" y="162092"/>
            <a:ext cx="3801506" cy="2436863"/>
          </a:xfrm>
          <a:prstGeom prst="rect">
            <a:avLst/>
          </a:prstGeom>
        </p:spPr>
      </p:pic>
      <p:sp>
        <p:nvSpPr>
          <p:cNvPr id="8" name="TextBox 7">
            <a:extLst>
              <a:ext uri="{FF2B5EF4-FFF2-40B4-BE49-F238E27FC236}">
                <a16:creationId xmlns:a16="http://schemas.microsoft.com/office/drawing/2014/main" id="{CE630889-26CF-9C33-834B-8FAA6F9639DD}"/>
              </a:ext>
            </a:extLst>
          </p:cNvPr>
          <p:cNvSpPr txBox="1"/>
          <p:nvPr/>
        </p:nvSpPr>
        <p:spPr>
          <a:xfrm>
            <a:off x="4457093" y="2598955"/>
            <a:ext cx="258240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5">
                  <a:extLst>
                    <a:ext uri="{A12FA001-AC4F-418D-AE19-62706E023703}">
                      <ahyp:hlinkClr xmlns:ahyp="http://schemas.microsoft.com/office/drawing/2018/hyperlinkcolor" val="tx"/>
                    </a:ext>
                  </a:extLst>
                </a:hlinkClick>
              </a:rPr>
              <a:t>https://arcg.is/1KjiHn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30414204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B6865B-6BA1-6BC8-324E-4811EF48D21D}"/>
              </a:ext>
            </a:extLst>
          </p:cNvPr>
          <p:cNvPicPr>
            <a:picLocks noChangeAspect="1"/>
          </p:cNvPicPr>
          <p:nvPr/>
        </p:nvPicPr>
        <p:blipFill rotWithShape="1">
          <a:blip r:embed="rId2"/>
          <a:srcRect l="24357"/>
          <a:stretch/>
        </p:blipFill>
        <p:spPr>
          <a:xfrm>
            <a:off x="147918" y="849455"/>
            <a:ext cx="6498440" cy="6369324"/>
          </a:xfrm>
          <a:prstGeom prst="rect">
            <a:avLst/>
          </a:prstGeom>
        </p:spPr>
      </p:pic>
      <p:sp>
        <p:nvSpPr>
          <p:cNvPr id="2" name="Frame 1">
            <a:extLst>
              <a:ext uri="{FF2B5EF4-FFF2-40B4-BE49-F238E27FC236}">
                <a16:creationId xmlns:a16="http://schemas.microsoft.com/office/drawing/2014/main" id="{E2658B96-0BF3-5770-C854-482858889130}"/>
              </a:ext>
            </a:extLst>
          </p:cNvPr>
          <p:cNvSpPr/>
          <p:nvPr/>
        </p:nvSpPr>
        <p:spPr>
          <a:xfrm>
            <a:off x="2085976" y="5762064"/>
            <a:ext cx="4386262" cy="766482"/>
          </a:xfrm>
          <a:prstGeom prst="frame">
            <a:avLst>
              <a:gd name="adj1" fmla="val 3545"/>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054" name="Picture 6">
            <a:extLst>
              <a:ext uri="{FF2B5EF4-FFF2-40B4-BE49-F238E27FC236}">
                <a16:creationId xmlns:a16="http://schemas.microsoft.com/office/drawing/2014/main" id="{91D623A8-8E0D-9E67-3ACB-EF057D1016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9221" y="62496"/>
            <a:ext cx="4324351" cy="324326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BD5F4225-7077-C0C3-2064-1FCE1DC60B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4416" y="2099421"/>
            <a:ext cx="3323894" cy="442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76736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3.jpg">
            <a:extLst>
              <a:ext uri="{FF2B5EF4-FFF2-40B4-BE49-F238E27FC236}">
                <a16:creationId xmlns:a16="http://schemas.microsoft.com/office/drawing/2014/main" id="{66D83ACF-59C3-C166-8D94-933B4E2AE7FA}"/>
              </a:ext>
            </a:extLst>
          </p:cNvPr>
          <p:cNvPicPr/>
          <p:nvPr/>
        </p:nvPicPr>
        <p:blipFill rotWithShape="1">
          <a:blip r:embed="rId3" cstate="print">
            <a:extLst>
              <a:ext uri="{28A0092B-C50C-407E-A947-70E740481C1C}">
                <a14:useLocalDpi xmlns:a14="http://schemas.microsoft.com/office/drawing/2010/main" val="0"/>
              </a:ext>
            </a:extLst>
          </a:blip>
          <a:srcRect t="16703" b="6695"/>
          <a:stretch/>
        </p:blipFill>
        <p:spPr>
          <a:xfrm>
            <a:off x="0" y="1"/>
            <a:ext cx="12192000" cy="6858000"/>
          </a:xfrm>
          <a:prstGeom prst="rect">
            <a:avLst/>
          </a:prstGeom>
          <a:ln/>
        </p:spPr>
      </p:pic>
      <p:sp>
        <p:nvSpPr>
          <p:cNvPr id="2" name="Title 1">
            <a:extLst>
              <a:ext uri="{FF2B5EF4-FFF2-40B4-BE49-F238E27FC236}">
                <a16:creationId xmlns:a16="http://schemas.microsoft.com/office/drawing/2014/main" id="{C1063931-9A59-9AFB-23E7-A11017EE9245}"/>
              </a:ext>
            </a:extLst>
          </p:cNvPr>
          <p:cNvSpPr>
            <a:spLocks noGrp="1"/>
          </p:cNvSpPr>
          <p:nvPr>
            <p:ph type="ctrTitle"/>
          </p:nvPr>
        </p:nvSpPr>
        <p:spPr>
          <a:xfrm>
            <a:off x="147484" y="67924"/>
            <a:ext cx="6953750" cy="758056"/>
          </a:xfrm>
        </p:spPr>
        <p:txBody>
          <a:bodyPr>
            <a:normAutofit/>
          </a:bodyPr>
          <a:lstStyle/>
          <a:p>
            <a:pPr algn="l"/>
            <a:r>
              <a:rPr lang="en-US" sz="4000" dirty="0">
                <a:latin typeface="Calibri" panose="020F0502020204030204" pitchFamily="34" charset="0"/>
                <a:cs typeface="Calibri" panose="020F0502020204030204" pitchFamily="34" charset="0"/>
              </a:rPr>
              <a:t>Thank you!</a:t>
            </a:r>
          </a:p>
        </p:txBody>
      </p:sp>
      <p:sp>
        <p:nvSpPr>
          <p:cNvPr id="6" name="TextBox 5">
            <a:extLst>
              <a:ext uri="{FF2B5EF4-FFF2-40B4-BE49-F238E27FC236}">
                <a16:creationId xmlns:a16="http://schemas.microsoft.com/office/drawing/2014/main" id="{835A43F6-EA5E-605B-D3BE-1C0559E9BC14}"/>
              </a:ext>
            </a:extLst>
          </p:cNvPr>
          <p:cNvSpPr txBox="1"/>
          <p:nvPr/>
        </p:nvSpPr>
        <p:spPr>
          <a:xfrm>
            <a:off x="0" y="5503782"/>
            <a:ext cx="12192000" cy="1354217"/>
          </a:xfrm>
          <a:prstGeom prst="rect">
            <a:avLst/>
          </a:prstGeom>
          <a:solidFill>
            <a:schemeClr val="accent1">
              <a:lumMod val="75000"/>
              <a:alpha val="75000"/>
            </a:schemeClr>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descr="A close up of a sign&#10;&#10;Description automatically generated">
            <a:extLst>
              <a:ext uri="{FF2B5EF4-FFF2-40B4-BE49-F238E27FC236}">
                <a16:creationId xmlns:a16="http://schemas.microsoft.com/office/drawing/2014/main" id="{2B033512-7243-D3F7-2AC0-926D41A73AC9}"/>
              </a:ext>
            </a:extLst>
          </p:cNvPr>
          <p:cNvPicPr>
            <a:picLocks noChangeAspect="1"/>
          </p:cNvPicPr>
          <p:nvPr/>
        </p:nvPicPr>
        <p:blipFill>
          <a:blip r:embed="rId4"/>
          <a:stretch>
            <a:fillRect/>
          </a:stretch>
        </p:blipFill>
        <p:spPr>
          <a:xfrm>
            <a:off x="1301165" y="5503269"/>
            <a:ext cx="4350375" cy="758056"/>
          </a:xfrm>
          <a:prstGeom prst="rect">
            <a:avLst/>
          </a:prstGeom>
        </p:spPr>
      </p:pic>
      <p:pic>
        <p:nvPicPr>
          <p:cNvPr id="12" name="Picture 11" descr="Logo&#10;&#10;Description automatically generated with medium confidence">
            <a:extLst>
              <a:ext uri="{FF2B5EF4-FFF2-40B4-BE49-F238E27FC236}">
                <a16:creationId xmlns:a16="http://schemas.microsoft.com/office/drawing/2014/main" id="{1D793B04-B61F-28F7-CE44-83D00F68F634}"/>
              </a:ext>
            </a:extLst>
          </p:cNvPr>
          <p:cNvPicPr>
            <a:picLocks noChangeAspect="1"/>
          </p:cNvPicPr>
          <p:nvPr/>
        </p:nvPicPr>
        <p:blipFill>
          <a:blip r:embed="rId5" cstate="print">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val="0"/>
              </a:ext>
            </a:extLst>
          </a:blip>
          <a:stretch>
            <a:fillRect/>
          </a:stretch>
        </p:blipFill>
        <p:spPr>
          <a:xfrm>
            <a:off x="0" y="5503269"/>
            <a:ext cx="1219378" cy="1354731"/>
          </a:xfrm>
          <a:prstGeom prst="rect">
            <a:avLst/>
          </a:prstGeom>
        </p:spPr>
      </p:pic>
      <p:sp>
        <p:nvSpPr>
          <p:cNvPr id="5" name="TextBox 4">
            <a:extLst>
              <a:ext uri="{FF2B5EF4-FFF2-40B4-BE49-F238E27FC236}">
                <a16:creationId xmlns:a16="http://schemas.microsoft.com/office/drawing/2014/main" id="{C60BBDF9-E3C1-8B19-67A9-1DF613249612}"/>
              </a:ext>
            </a:extLst>
          </p:cNvPr>
          <p:cNvSpPr txBox="1"/>
          <p:nvPr/>
        </p:nvSpPr>
        <p:spPr>
          <a:xfrm>
            <a:off x="5733328" y="5438547"/>
            <a:ext cx="6458672" cy="160043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Nancy Lauer, PhD, Policy Fellow,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hlinkClick r:id="rId7">
                  <a:extLst>
                    <a:ext uri="{A12FA001-AC4F-418D-AE19-62706E023703}">
                      <ahyp:hlinkClr xmlns:ahyp="http://schemas.microsoft.com/office/drawing/2018/hyperlinkcolor" val="tx"/>
                    </a:ext>
                  </a:extLst>
                </a:hlinkClick>
              </a:rPr>
              <a:t>nancy.lauer@law.duke.edu</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Michelle Nowlin, Co-Director,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hlinkClick r:id="rId8">
                  <a:extLst>
                    <a:ext uri="{A12FA001-AC4F-418D-AE19-62706E023703}">
                      <ahyp:hlinkClr xmlns:ahyp="http://schemas.microsoft.com/office/drawing/2018/hyperlinkcolor" val="tx"/>
                    </a:ext>
                  </a:extLst>
                </a:hlinkClick>
              </a:rPr>
              <a:t>nowlin@law.duke.edu</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http://</a:t>
            </a: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www.dontwastedurham.org</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/plastic-waste-prevention-policy</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0385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4BE6-17EB-432C-814E-5374A508DCA9}"/>
              </a:ext>
            </a:extLst>
          </p:cNvPr>
          <p:cNvSpPr>
            <a:spLocks noGrp="1"/>
          </p:cNvSpPr>
          <p:nvPr>
            <p:ph type="ctrTitle"/>
          </p:nvPr>
        </p:nvSpPr>
        <p:spPr>
          <a:xfrm>
            <a:off x="0" y="1"/>
            <a:ext cx="12192000" cy="2551814"/>
          </a:xfrm>
        </p:spPr>
        <p:txBody>
          <a:bodyPr>
            <a:normAutofit/>
          </a:bodyPr>
          <a:lstStyle/>
          <a:p>
            <a:r>
              <a:rPr lang="en-US" sz="9600" dirty="0">
                <a:solidFill>
                  <a:srgbClr val="164563"/>
                </a:solidFill>
                <a:latin typeface="Aesthet Nova Black" panose="00000A00000000000000" pitchFamily="50" charset="0"/>
              </a:rPr>
              <a:t>Trash Traps</a:t>
            </a:r>
          </a:p>
        </p:txBody>
      </p:sp>
      <p:sp>
        <p:nvSpPr>
          <p:cNvPr id="3" name="Subtitle 2">
            <a:extLst>
              <a:ext uri="{FF2B5EF4-FFF2-40B4-BE49-F238E27FC236}">
                <a16:creationId xmlns:a16="http://schemas.microsoft.com/office/drawing/2014/main" id="{EE30B1EB-25BD-41B9-BAA1-1EB0690A885E}"/>
              </a:ext>
            </a:extLst>
          </p:cNvPr>
          <p:cNvSpPr>
            <a:spLocks noGrp="1"/>
          </p:cNvSpPr>
          <p:nvPr>
            <p:ph type="subTitle" idx="1"/>
          </p:nvPr>
        </p:nvSpPr>
        <p:spPr>
          <a:xfrm>
            <a:off x="-1" y="2826327"/>
            <a:ext cx="12191999" cy="990761"/>
          </a:xfrm>
        </p:spPr>
        <p:txBody>
          <a:bodyPr>
            <a:normAutofit fontScale="92500" lnSpcReduction="10000"/>
          </a:bodyPr>
          <a:lstStyle/>
          <a:p>
            <a:r>
              <a:rPr lang="en-US" sz="3200" dirty="0">
                <a:solidFill>
                  <a:srgbClr val="09705C"/>
                </a:solidFill>
              </a:rPr>
              <a:t>Jordan Yu</a:t>
            </a:r>
          </a:p>
          <a:p>
            <a:r>
              <a:rPr lang="en-US" sz="3200" dirty="0">
                <a:solidFill>
                  <a:srgbClr val="09705C"/>
                </a:solidFill>
              </a:rPr>
              <a:t>Watershed Protection Specialist</a:t>
            </a:r>
          </a:p>
        </p:txBody>
      </p:sp>
      <p:pic>
        <p:nvPicPr>
          <p:cNvPr id="5" name="Picture 4" descr="A picture containing qr code&#10;&#10;Description automatically generated">
            <a:extLst>
              <a:ext uri="{FF2B5EF4-FFF2-40B4-BE49-F238E27FC236}">
                <a16:creationId xmlns:a16="http://schemas.microsoft.com/office/drawing/2014/main" id="{E9AFFF08-A53B-4FD1-95FF-BAB37780E6D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42460" y="4152957"/>
            <a:ext cx="7907079" cy="1582680"/>
          </a:xfrm>
          <a:prstGeom prst="rect">
            <a:avLst/>
          </a:prstGeom>
        </p:spPr>
      </p:pic>
    </p:spTree>
    <p:extLst>
      <p:ext uri="{BB962C8B-B14F-4D97-AF65-F5344CB8AC3E}">
        <p14:creationId xmlns:p14="http://schemas.microsoft.com/office/powerpoint/2010/main" val="9514153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0466A-B260-46F7-B90E-B5DA9B62F4C9}"/>
              </a:ext>
            </a:extLst>
          </p:cNvPr>
          <p:cNvSpPr>
            <a:spLocks noGrp="1"/>
          </p:cNvSpPr>
          <p:nvPr>
            <p:ph type="title"/>
          </p:nvPr>
        </p:nvSpPr>
        <p:spPr/>
        <p:txBody>
          <a:bodyPr/>
          <a:lstStyle/>
          <a:p>
            <a:endParaRPr lang="en-US"/>
          </a:p>
        </p:txBody>
      </p:sp>
      <p:pic>
        <p:nvPicPr>
          <p:cNvPr id="10" name="Content Placeholder 9" descr="A picture containing tree, outdoor, plant&#10;&#10;Description automatically generated">
            <a:extLst>
              <a:ext uri="{FF2B5EF4-FFF2-40B4-BE49-F238E27FC236}">
                <a16:creationId xmlns:a16="http://schemas.microsoft.com/office/drawing/2014/main" id="{2B051DB3-5C29-4D55-B004-D93E31C18FFB}"/>
              </a:ext>
            </a:extLst>
          </p:cNvPr>
          <p:cNvPicPr>
            <a:picLocks noGrp="1" noChangeAspect="1"/>
          </p:cNvPicPr>
          <p:nvPr>
            <p:ph sz="half" idx="1"/>
          </p:nvPr>
        </p:nvPicPr>
        <p:blipFill>
          <a:blip r:embed="rId2" cstate="screen">
            <a:extLst>
              <a:ext uri="{28A0092B-C50C-407E-A947-70E740481C1C}">
                <a14:useLocalDpi xmlns:a14="http://schemas.microsoft.com/office/drawing/2010/main"/>
              </a:ext>
            </a:extLst>
          </a:blip>
          <a:stretch>
            <a:fillRect/>
          </a:stretch>
        </p:blipFill>
        <p:spPr>
          <a:xfrm rot="5400000">
            <a:off x="1252538" y="2369741"/>
            <a:ext cx="4352925" cy="3264693"/>
          </a:xfrm>
        </p:spPr>
      </p:pic>
      <p:pic>
        <p:nvPicPr>
          <p:cNvPr id="12" name="Content Placeholder 11" descr="A picture containing tree, outdoor, plant&#10;&#10;Description automatically generated">
            <a:extLst>
              <a:ext uri="{FF2B5EF4-FFF2-40B4-BE49-F238E27FC236}">
                <a16:creationId xmlns:a16="http://schemas.microsoft.com/office/drawing/2014/main" id="{DBF97C12-D845-450E-857C-2DCA507813C8}"/>
              </a:ext>
            </a:extLst>
          </p:cNvPr>
          <p:cNvPicPr>
            <a:picLocks noGrp="1" noChangeAspect="1"/>
          </p:cNvPicPr>
          <p:nvPr>
            <p:ph sz="half" idx="2"/>
          </p:nvPr>
        </p:nvPicPr>
        <p:blipFill rotWithShape="1">
          <a:blip r:embed="rId3" cstate="screen">
            <a:extLst>
              <a:ext uri="{28A0092B-C50C-407E-A947-70E740481C1C}">
                <a14:useLocalDpi xmlns:a14="http://schemas.microsoft.com/office/drawing/2010/main"/>
              </a:ext>
            </a:extLst>
          </a:blip>
          <a:srcRect/>
          <a:stretch/>
        </p:blipFill>
        <p:spPr>
          <a:xfrm rot="5400000">
            <a:off x="6203845" y="-174746"/>
            <a:ext cx="4738253" cy="5817995"/>
          </a:xfrm>
          <a:prstGeom prst="rect">
            <a:avLst/>
          </a:prstGeom>
          <a:ln>
            <a:noFill/>
          </a:ln>
          <a:effectLst>
            <a:outerShdw blurRad="292100" dist="139700" dir="2700000" algn="tl" rotWithShape="0">
              <a:srgbClr val="333333">
                <a:alpha val="65000"/>
              </a:srgbClr>
            </a:outerShdw>
          </a:effectLst>
        </p:spPr>
      </p:pic>
      <p:pic>
        <p:nvPicPr>
          <p:cNvPr id="5" name="Picture 4" descr="Icon&#10;&#10;Description automatically generated">
            <a:extLst>
              <a:ext uri="{FF2B5EF4-FFF2-40B4-BE49-F238E27FC236}">
                <a16:creationId xmlns:a16="http://schemas.microsoft.com/office/drawing/2014/main" id="{08182C67-1A5C-4790-8132-EE2A580985C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11347450" y="6089650"/>
            <a:ext cx="618987" cy="657845"/>
          </a:xfrm>
          <a:prstGeom prst="rect">
            <a:avLst/>
          </a:prstGeom>
        </p:spPr>
      </p:pic>
      <p:sp>
        <p:nvSpPr>
          <p:cNvPr id="6" name="TextBox 5">
            <a:extLst>
              <a:ext uri="{FF2B5EF4-FFF2-40B4-BE49-F238E27FC236}">
                <a16:creationId xmlns:a16="http://schemas.microsoft.com/office/drawing/2014/main" id="{8E569C45-38B4-419F-AEF2-30F369DE56C1}"/>
              </a:ext>
            </a:extLst>
          </p:cNvPr>
          <p:cNvSpPr txBox="1"/>
          <p:nvPr/>
        </p:nvSpPr>
        <p:spPr>
          <a:xfrm>
            <a:off x="5422576" y="5362295"/>
            <a:ext cx="5854700"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164563"/>
                </a:solidFill>
                <a:effectLst/>
                <a:uLnTx/>
                <a:uFillTx/>
                <a:latin typeface="Futura Book" panose="020B0502020204020303" pitchFamily="2" charset="0"/>
                <a:ea typeface="+mn-ea"/>
                <a:cs typeface="+mn-cs"/>
              </a:rPr>
              <a:t>Types of Traps: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164563"/>
                </a:solidFill>
                <a:effectLst/>
                <a:uLnTx/>
                <a:uFillTx/>
                <a:latin typeface="Futura Book" panose="020B0502020204020303" pitchFamily="2" charset="0"/>
                <a:ea typeface="+mn-ea"/>
                <a:cs typeface="+mn-cs"/>
              </a:rPr>
              <a:t>“</a:t>
            </a:r>
            <a:r>
              <a:rPr kumimoji="0" lang="en-US" sz="3200" b="0" i="0" u="none" strike="noStrike" kern="1200" cap="none" spc="0" normalizeH="0" baseline="0" noProof="0" dirty="0" err="1">
                <a:ln>
                  <a:noFill/>
                </a:ln>
                <a:solidFill>
                  <a:srgbClr val="164563"/>
                </a:solidFill>
                <a:effectLst/>
                <a:uLnTx/>
                <a:uFillTx/>
                <a:latin typeface="Futura Book" panose="020B0502020204020303" pitchFamily="2" charset="0"/>
                <a:ea typeface="+mn-ea"/>
                <a:cs typeface="+mn-cs"/>
              </a:rPr>
              <a:t>Watergoat</a:t>
            </a:r>
            <a:r>
              <a:rPr kumimoji="0" lang="en-US" sz="3200" b="0" i="0" u="none" strike="noStrike" kern="1200" cap="none" spc="0" normalizeH="0" baseline="0" noProof="0" dirty="0">
                <a:ln>
                  <a:noFill/>
                </a:ln>
                <a:solidFill>
                  <a:srgbClr val="164563"/>
                </a:solidFill>
                <a:effectLst/>
                <a:uLnTx/>
                <a:uFillTx/>
                <a:latin typeface="Futura Book" panose="020B0502020204020303" pitchFamily="2" charset="0"/>
                <a:ea typeface="+mn-ea"/>
                <a:cs typeface="+mn-cs"/>
              </a:rPr>
              <a:t>” &amp; “Bandalong”</a:t>
            </a:r>
          </a:p>
        </p:txBody>
      </p:sp>
      <p:pic>
        <p:nvPicPr>
          <p:cNvPr id="8" name="Picture 7" descr="A picture containing outdoor, grass, sitting, water&#10;&#10;Description automatically generated">
            <a:extLst>
              <a:ext uri="{FF2B5EF4-FFF2-40B4-BE49-F238E27FC236}">
                <a16:creationId xmlns:a16="http://schemas.microsoft.com/office/drawing/2014/main" id="{29D8F9BD-CF04-483C-B3F5-24883B65959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4977" y="365125"/>
            <a:ext cx="4566370" cy="609039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231080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0466A-B260-46F7-B90E-B5DA9B62F4C9}"/>
              </a:ext>
            </a:extLst>
          </p:cNvPr>
          <p:cNvSpPr>
            <a:spLocks noGrp="1"/>
          </p:cNvSpPr>
          <p:nvPr>
            <p:ph type="title"/>
          </p:nvPr>
        </p:nvSpPr>
        <p:spPr>
          <a:xfrm>
            <a:off x="838200" y="586509"/>
            <a:ext cx="10515600" cy="1104179"/>
          </a:xfrm>
        </p:spPr>
        <p:txBody>
          <a:bodyPr>
            <a:normAutofit fontScale="90000"/>
          </a:bodyPr>
          <a:lstStyle/>
          <a:p>
            <a:r>
              <a:rPr lang="en-US" sz="4400" dirty="0"/>
              <a:t>Trash Collection Results</a:t>
            </a:r>
            <a:br>
              <a:rPr lang="en-US" sz="4400" dirty="0"/>
            </a:br>
            <a:endParaRPr lang="en-US" dirty="0"/>
          </a:p>
        </p:txBody>
      </p:sp>
      <p:pic>
        <p:nvPicPr>
          <p:cNvPr id="8" name="Content Placeholder 7" descr="A picture containing tree, outdoor, red, wooded&#10;&#10;Description automatically generated">
            <a:extLst>
              <a:ext uri="{FF2B5EF4-FFF2-40B4-BE49-F238E27FC236}">
                <a16:creationId xmlns:a16="http://schemas.microsoft.com/office/drawing/2014/main" id="{F1880638-159F-AE88-0C58-12F30BB45579}"/>
              </a:ext>
            </a:extLst>
          </p:cNvPr>
          <p:cNvPicPr>
            <a:picLocks noGrp="1" noChangeAspect="1"/>
          </p:cNvPicPr>
          <p:nvPr>
            <p:ph sz="half" idx="1"/>
          </p:nvPr>
        </p:nvPicPr>
        <p:blipFill>
          <a:blip r:embed="rId2" cstate="screen">
            <a:extLst>
              <a:ext uri="{28A0092B-C50C-407E-A947-70E740481C1C}">
                <a14:useLocalDpi xmlns:a14="http://schemas.microsoft.com/office/drawing/2010/main"/>
              </a:ext>
            </a:extLst>
          </a:blip>
          <a:stretch>
            <a:fillRect/>
          </a:stretch>
        </p:blipFill>
        <p:spPr>
          <a:xfrm>
            <a:off x="838200" y="1456400"/>
            <a:ext cx="4815091" cy="4815091"/>
          </a:xfrm>
          <a:prstGeom prst="rect">
            <a:avLst/>
          </a:prstGeom>
          <a:ln>
            <a:noFill/>
          </a:ln>
          <a:effectLst>
            <a:outerShdw blurRad="292100" dist="139700" dir="2700000" algn="tl" rotWithShape="0">
              <a:srgbClr val="333333">
                <a:alpha val="65000"/>
              </a:srgbClr>
            </a:outerShdw>
          </a:effectLst>
        </p:spPr>
      </p:pic>
      <p:sp>
        <p:nvSpPr>
          <p:cNvPr id="4" name="Content Placeholder 3">
            <a:extLst>
              <a:ext uri="{FF2B5EF4-FFF2-40B4-BE49-F238E27FC236}">
                <a16:creationId xmlns:a16="http://schemas.microsoft.com/office/drawing/2014/main" id="{8A0EE928-993E-456F-849F-11B90038F16F}"/>
              </a:ext>
            </a:extLst>
          </p:cNvPr>
          <p:cNvSpPr>
            <a:spLocks noGrp="1"/>
          </p:cNvSpPr>
          <p:nvPr>
            <p:ph sz="half" idx="2"/>
          </p:nvPr>
        </p:nvSpPr>
        <p:spPr>
          <a:xfrm>
            <a:off x="5949387" y="827226"/>
            <a:ext cx="6017050" cy="4944400"/>
          </a:xfrm>
        </p:spPr>
        <p:txBody>
          <a:bodyPr>
            <a:noAutofit/>
          </a:bodyPr>
          <a:lstStyle/>
          <a:p>
            <a:pPr marL="365760" indent="-285750">
              <a:lnSpc>
                <a:spcPct val="110000"/>
              </a:lnSpc>
              <a:spcBef>
                <a:spcPts val="600"/>
              </a:spcBef>
              <a:buFont typeface="Arial" panose="020B0604020202020204" pitchFamily="34" charset="0"/>
              <a:buChar char="•"/>
            </a:pPr>
            <a:r>
              <a:rPr lang="en-US" sz="2400" dirty="0">
                <a:solidFill>
                  <a:srgbClr val="0A4A67"/>
                </a:solidFill>
                <a:latin typeface="Futura Book" panose="020B0502020204020303" pitchFamily="2" charset="0"/>
              </a:rPr>
              <a:t>CRK currently operates 13 trash traps in 4 Georgia counties</a:t>
            </a:r>
          </a:p>
          <a:p>
            <a:pPr marL="365760" indent="-285750">
              <a:lnSpc>
                <a:spcPct val="110000"/>
              </a:lnSpc>
              <a:spcBef>
                <a:spcPts val="600"/>
              </a:spcBef>
              <a:buFont typeface="Arial" panose="020B0604020202020204" pitchFamily="34" charset="0"/>
              <a:buChar char="•"/>
            </a:pPr>
            <a:r>
              <a:rPr lang="en-US" sz="2400" dirty="0">
                <a:solidFill>
                  <a:srgbClr val="0A4A67"/>
                </a:solidFill>
                <a:latin typeface="Futura Book" panose="020B0502020204020303" pitchFamily="2" charset="0"/>
              </a:rPr>
              <a:t>Collected over 3,300 </a:t>
            </a:r>
            <a:r>
              <a:rPr lang="en-US" sz="2400" dirty="0" err="1">
                <a:solidFill>
                  <a:srgbClr val="0A4A67"/>
                </a:solidFill>
                <a:latin typeface="Futura Book" panose="020B0502020204020303" pitchFamily="2" charset="0"/>
              </a:rPr>
              <a:t>lbs</a:t>
            </a:r>
            <a:r>
              <a:rPr lang="en-US" sz="2400" dirty="0">
                <a:solidFill>
                  <a:srgbClr val="0A4A67"/>
                </a:solidFill>
                <a:latin typeface="Futura Book" panose="020B0502020204020303" pitchFamily="2" charset="0"/>
              </a:rPr>
              <a:t> of trash in 2022</a:t>
            </a:r>
          </a:p>
          <a:p>
            <a:pPr marL="365760" indent="-285750">
              <a:lnSpc>
                <a:spcPct val="110000"/>
              </a:lnSpc>
              <a:spcBef>
                <a:spcPts val="600"/>
              </a:spcBef>
              <a:buFont typeface="Arial" panose="020B0604020202020204" pitchFamily="34" charset="0"/>
              <a:buChar char="•"/>
            </a:pPr>
            <a:r>
              <a:rPr lang="en-US" sz="2400" dirty="0">
                <a:solidFill>
                  <a:srgbClr val="0A4A67"/>
                </a:solidFill>
                <a:latin typeface="Futura Book" panose="020B0502020204020303" pitchFamily="2" charset="0"/>
              </a:rPr>
              <a:t>Over 760 </a:t>
            </a:r>
            <a:r>
              <a:rPr lang="en-US" sz="2400" dirty="0" err="1">
                <a:solidFill>
                  <a:srgbClr val="0A4A67"/>
                </a:solidFill>
                <a:latin typeface="Futura Book" panose="020B0502020204020303" pitchFamily="2" charset="0"/>
              </a:rPr>
              <a:t>lbs</a:t>
            </a:r>
            <a:r>
              <a:rPr lang="en-US" sz="2400" dirty="0">
                <a:solidFill>
                  <a:srgbClr val="0A4A67"/>
                </a:solidFill>
                <a:latin typeface="Futura Book" panose="020B0502020204020303" pitchFamily="2" charset="0"/>
              </a:rPr>
              <a:t> of recycling: 25% by weight &amp; 45% by volume</a:t>
            </a:r>
          </a:p>
          <a:p>
            <a:pPr marL="365760" indent="-285750">
              <a:lnSpc>
                <a:spcPct val="110000"/>
              </a:lnSpc>
              <a:spcBef>
                <a:spcPts val="600"/>
              </a:spcBef>
              <a:buFont typeface="Arial" panose="020B0604020202020204" pitchFamily="34" charset="0"/>
              <a:buChar char="•"/>
            </a:pPr>
            <a:r>
              <a:rPr lang="en-US" sz="2400" dirty="0">
                <a:solidFill>
                  <a:srgbClr val="0A4A67"/>
                </a:solidFill>
                <a:latin typeface="Futura Book" panose="020B0502020204020303" pitchFamily="2" charset="0"/>
              </a:rPr>
              <a:t>Litter collection rates vary greatly depending on geography and weather patterns</a:t>
            </a:r>
          </a:p>
          <a:p>
            <a:pPr marL="285750" indent="-285750">
              <a:spcBef>
                <a:spcPts val="600"/>
              </a:spcBef>
              <a:buFont typeface="Arial" panose="020B0604020202020204" pitchFamily="34" charset="0"/>
              <a:buChar char="•"/>
            </a:pPr>
            <a:r>
              <a:rPr lang="en-US" sz="2400" dirty="0">
                <a:solidFill>
                  <a:srgbClr val="0A4A67"/>
                </a:solidFill>
                <a:latin typeface="Futura Book" panose="020B0502020204020303" pitchFamily="2" charset="0"/>
              </a:rPr>
              <a:t>CRK utilized EPA’s Escaped Trash Assessment Protocol (ETAP) for data collection</a:t>
            </a:r>
          </a:p>
          <a:p>
            <a:pPr>
              <a:lnSpc>
                <a:spcPct val="110000"/>
              </a:lnSpc>
            </a:pPr>
            <a:endParaRPr lang="en-US" sz="2400" dirty="0"/>
          </a:p>
        </p:txBody>
      </p:sp>
      <p:pic>
        <p:nvPicPr>
          <p:cNvPr id="5" name="Picture 4" descr="Icon&#10;&#10;Description automatically generated">
            <a:extLst>
              <a:ext uri="{FF2B5EF4-FFF2-40B4-BE49-F238E27FC236}">
                <a16:creationId xmlns:a16="http://schemas.microsoft.com/office/drawing/2014/main" id="{08182C67-1A5C-4790-8132-EE2A580985C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11347450" y="6089650"/>
            <a:ext cx="618987" cy="657845"/>
          </a:xfrm>
          <a:prstGeom prst="rect">
            <a:avLst/>
          </a:prstGeom>
        </p:spPr>
      </p:pic>
    </p:spTree>
    <p:extLst>
      <p:ext uri="{BB962C8B-B14F-4D97-AF65-F5344CB8AC3E}">
        <p14:creationId xmlns:p14="http://schemas.microsoft.com/office/powerpoint/2010/main" val="3166656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0466A-B260-46F7-B90E-B5DA9B62F4C9}"/>
              </a:ext>
            </a:extLst>
          </p:cNvPr>
          <p:cNvSpPr>
            <a:spLocks noGrp="1"/>
          </p:cNvSpPr>
          <p:nvPr>
            <p:ph type="title"/>
          </p:nvPr>
        </p:nvSpPr>
        <p:spPr>
          <a:xfrm>
            <a:off x="542636" y="184772"/>
            <a:ext cx="10515600" cy="1325563"/>
          </a:xfrm>
        </p:spPr>
        <p:txBody>
          <a:bodyPr/>
          <a:lstStyle/>
          <a:p>
            <a:r>
              <a:rPr lang="en-US" sz="4400" dirty="0"/>
              <a:t>ETAP Results – Proctor Creek 2021-2022</a:t>
            </a:r>
          </a:p>
        </p:txBody>
      </p:sp>
      <p:pic>
        <p:nvPicPr>
          <p:cNvPr id="5" name="Picture 4" descr="Icon&#10;&#10;Description automatically generated">
            <a:extLst>
              <a:ext uri="{FF2B5EF4-FFF2-40B4-BE49-F238E27FC236}">
                <a16:creationId xmlns:a16="http://schemas.microsoft.com/office/drawing/2014/main" id="{08182C67-1A5C-4790-8132-EE2A580985C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11347450" y="6089650"/>
            <a:ext cx="618987" cy="657845"/>
          </a:xfrm>
          <a:prstGeom prst="rect">
            <a:avLst/>
          </a:prstGeom>
        </p:spPr>
      </p:pic>
      <p:graphicFrame>
        <p:nvGraphicFramePr>
          <p:cNvPr id="3" name="Table 21">
            <a:extLst>
              <a:ext uri="{FF2B5EF4-FFF2-40B4-BE49-F238E27FC236}">
                <a16:creationId xmlns:a16="http://schemas.microsoft.com/office/drawing/2014/main" id="{BDDC30AC-9C6C-F351-12AE-381096C11B05}"/>
              </a:ext>
            </a:extLst>
          </p:cNvPr>
          <p:cNvGraphicFramePr>
            <a:graphicFrameLocks noGrp="1"/>
          </p:cNvGraphicFramePr>
          <p:nvPr/>
        </p:nvGraphicFramePr>
        <p:xfrm>
          <a:off x="577102" y="1414279"/>
          <a:ext cx="6324441" cy="5010499"/>
        </p:xfrm>
        <a:graphic>
          <a:graphicData uri="http://schemas.openxmlformats.org/drawingml/2006/table">
            <a:tbl>
              <a:tblPr firstRow="1" bandRow="1">
                <a:tableStyleId>{21E4AEA4-8DFA-4A89-87EB-49C32662AFE0}</a:tableStyleId>
              </a:tblPr>
              <a:tblGrid>
                <a:gridCol w="3735148">
                  <a:extLst>
                    <a:ext uri="{9D8B030D-6E8A-4147-A177-3AD203B41FA5}">
                      <a16:colId xmlns:a16="http://schemas.microsoft.com/office/drawing/2014/main" val="1625080426"/>
                    </a:ext>
                  </a:extLst>
                </a:gridCol>
                <a:gridCol w="2589293">
                  <a:extLst>
                    <a:ext uri="{9D8B030D-6E8A-4147-A177-3AD203B41FA5}">
                      <a16:colId xmlns:a16="http://schemas.microsoft.com/office/drawing/2014/main" val="1368549664"/>
                    </a:ext>
                  </a:extLst>
                </a:gridCol>
              </a:tblGrid>
              <a:tr h="519109">
                <a:tc>
                  <a:txBody>
                    <a:bodyPr/>
                    <a:lstStyle/>
                    <a:p>
                      <a:pPr algn="ctr"/>
                      <a:r>
                        <a:rPr lang="en-US" sz="2500" dirty="0"/>
                        <a:t>Littered Item Use</a:t>
                      </a:r>
                    </a:p>
                  </a:txBody>
                  <a:tcPr marL="74164" marR="74164" marT="37082" marB="37082"/>
                </a:tc>
                <a:tc>
                  <a:txBody>
                    <a:bodyPr/>
                    <a:lstStyle/>
                    <a:p>
                      <a:pPr algn="ctr"/>
                      <a:r>
                        <a:rPr lang="en-US" sz="2500" dirty="0"/>
                        <a:t># of Items</a:t>
                      </a:r>
                    </a:p>
                  </a:txBody>
                  <a:tcPr marL="74164" marR="74164" marT="37082" marB="37082"/>
                </a:tc>
                <a:extLst>
                  <a:ext uri="{0D108BD9-81ED-4DB2-BD59-A6C34878D82A}">
                    <a16:rowId xmlns:a16="http://schemas.microsoft.com/office/drawing/2014/main" val="2301386149"/>
                  </a:ext>
                </a:extLst>
              </a:tr>
              <a:tr h="458227">
                <a:tc>
                  <a:txBody>
                    <a:bodyPr/>
                    <a:lstStyle/>
                    <a:p>
                      <a:pPr algn="ctr" fontAlgn="b"/>
                      <a:r>
                        <a:rPr lang="en-US" sz="2500" b="0" u="none" strike="noStrike" dirty="0">
                          <a:solidFill>
                            <a:srgbClr val="000000"/>
                          </a:solidFill>
                          <a:effectLst/>
                        </a:rPr>
                        <a:t>Plastic Beverage Bottles</a:t>
                      </a:r>
                      <a:endParaRPr lang="en-US" sz="2500" b="0" i="0" u="none" strike="noStrike" dirty="0">
                        <a:solidFill>
                          <a:srgbClr val="000000"/>
                        </a:solidFill>
                        <a:effectLst/>
                        <a:latin typeface="Calibri" panose="020F0502020204030204" pitchFamily="34" charset="0"/>
                      </a:endParaRPr>
                    </a:p>
                  </a:txBody>
                  <a:tcPr marL="6181" marR="6181" marT="6181" marB="0" anchor="ctr"/>
                </a:tc>
                <a:tc>
                  <a:txBody>
                    <a:bodyPr/>
                    <a:lstStyle/>
                    <a:p>
                      <a:pPr algn="ctr" fontAlgn="b"/>
                      <a:r>
                        <a:rPr lang="en-US" sz="2500" b="0" u="none" strike="noStrike" dirty="0">
                          <a:solidFill>
                            <a:srgbClr val="000000"/>
                          </a:solidFill>
                          <a:effectLst/>
                        </a:rPr>
                        <a:t>1994</a:t>
                      </a:r>
                      <a:endParaRPr lang="en-US" sz="2500" b="0" i="0" u="none" strike="noStrike" dirty="0">
                        <a:solidFill>
                          <a:srgbClr val="000000"/>
                        </a:solidFill>
                        <a:effectLst/>
                        <a:latin typeface="Calibri" panose="020F0502020204030204" pitchFamily="34" charset="0"/>
                      </a:endParaRPr>
                    </a:p>
                  </a:txBody>
                  <a:tcPr marL="6181" marR="6181" marT="6181" marB="0" anchor="ctr"/>
                </a:tc>
                <a:extLst>
                  <a:ext uri="{0D108BD9-81ED-4DB2-BD59-A6C34878D82A}">
                    <a16:rowId xmlns:a16="http://schemas.microsoft.com/office/drawing/2014/main" val="1544034806"/>
                  </a:ext>
                </a:extLst>
              </a:tr>
              <a:tr h="443976">
                <a:tc>
                  <a:txBody>
                    <a:bodyPr/>
                    <a:lstStyle/>
                    <a:p>
                      <a:pPr algn="ctr" fontAlgn="b"/>
                      <a:r>
                        <a:rPr lang="en-US" sz="2500" b="0" u="none" strike="noStrike" dirty="0">
                          <a:solidFill>
                            <a:srgbClr val="000000"/>
                          </a:solidFill>
                          <a:effectLst/>
                        </a:rPr>
                        <a:t>Misc. Foam Pieces</a:t>
                      </a:r>
                      <a:endParaRPr lang="en-US" sz="2500" b="0" i="0" u="none" strike="noStrike" dirty="0">
                        <a:solidFill>
                          <a:srgbClr val="000000"/>
                        </a:solidFill>
                        <a:effectLst/>
                        <a:latin typeface="Calibri" panose="020F0502020204030204" pitchFamily="34" charset="0"/>
                      </a:endParaRPr>
                    </a:p>
                  </a:txBody>
                  <a:tcPr marL="6181" marR="6181" marT="6181" marB="0" anchor="ctr"/>
                </a:tc>
                <a:tc>
                  <a:txBody>
                    <a:bodyPr/>
                    <a:lstStyle/>
                    <a:p>
                      <a:pPr algn="ctr" fontAlgn="b"/>
                      <a:r>
                        <a:rPr lang="en-US" sz="2500" b="0" u="none" strike="noStrike">
                          <a:solidFill>
                            <a:srgbClr val="000000"/>
                          </a:solidFill>
                          <a:effectLst/>
                        </a:rPr>
                        <a:t>395</a:t>
                      </a:r>
                      <a:endParaRPr lang="en-US" sz="2500" b="0" i="0" u="none" strike="noStrike">
                        <a:solidFill>
                          <a:srgbClr val="000000"/>
                        </a:solidFill>
                        <a:effectLst/>
                        <a:latin typeface="Calibri" panose="020F0502020204030204" pitchFamily="34" charset="0"/>
                      </a:endParaRPr>
                    </a:p>
                  </a:txBody>
                  <a:tcPr marL="6181" marR="6181" marT="6181" marB="0" anchor="ctr"/>
                </a:tc>
                <a:extLst>
                  <a:ext uri="{0D108BD9-81ED-4DB2-BD59-A6C34878D82A}">
                    <a16:rowId xmlns:a16="http://schemas.microsoft.com/office/drawing/2014/main" val="1323982739"/>
                  </a:ext>
                </a:extLst>
              </a:tr>
              <a:tr h="443976">
                <a:tc>
                  <a:txBody>
                    <a:bodyPr/>
                    <a:lstStyle/>
                    <a:p>
                      <a:pPr algn="ctr" fontAlgn="b"/>
                      <a:r>
                        <a:rPr lang="en-US" sz="2500" b="0" u="none" strike="noStrike" dirty="0">
                          <a:solidFill>
                            <a:srgbClr val="000000"/>
                          </a:solidFill>
                          <a:effectLst/>
                        </a:rPr>
                        <a:t>Foam Cups</a:t>
                      </a:r>
                      <a:endParaRPr lang="en-US" sz="2500" b="0" i="0" u="none" strike="noStrike" dirty="0">
                        <a:solidFill>
                          <a:srgbClr val="000000"/>
                        </a:solidFill>
                        <a:effectLst/>
                        <a:latin typeface="Calibri" panose="020F0502020204030204" pitchFamily="34" charset="0"/>
                      </a:endParaRPr>
                    </a:p>
                  </a:txBody>
                  <a:tcPr marL="6181" marR="6181" marT="6181" marB="0" anchor="ctr"/>
                </a:tc>
                <a:tc>
                  <a:txBody>
                    <a:bodyPr/>
                    <a:lstStyle/>
                    <a:p>
                      <a:pPr algn="ctr" fontAlgn="b"/>
                      <a:r>
                        <a:rPr lang="en-US" sz="2500" b="0" u="none" strike="noStrike" dirty="0">
                          <a:solidFill>
                            <a:srgbClr val="000000"/>
                          </a:solidFill>
                          <a:effectLst/>
                        </a:rPr>
                        <a:t>264</a:t>
                      </a:r>
                      <a:endParaRPr lang="en-US" sz="2500" b="0" i="0" u="none" strike="noStrike" dirty="0">
                        <a:solidFill>
                          <a:srgbClr val="000000"/>
                        </a:solidFill>
                        <a:effectLst/>
                        <a:latin typeface="Calibri" panose="020F0502020204030204" pitchFamily="34" charset="0"/>
                      </a:endParaRPr>
                    </a:p>
                  </a:txBody>
                  <a:tcPr marL="6181" marR="6181" marT="6181" marB="0" anchor="ctr"/>
                </a:tc>
                <a:extLst>
                  <a:ext uri="{0D108BD9-81ED-4DB2-BD59-A6C34878D82A}">
                    <a16:rowId xmlns:a16="http://schemas.microsoft.com/office/drawing/2014/main" val="1524105017"/>
                  </a:ext>
                </a:extLst>
              </a:tr>
              <a:tr h="443976">
                <a:tc>
                  <a:txBody>
                    <a:bodyPr/>
                    <a:lstStyle/>
                    <a:p>
                      <a:pPr algn="ctr" fontAlgn="b"/>
                      <a:r>
                        <a:rPr lang="en-US" sz="2500" b="0" u="none" strike="noStrike" dirty="0">
                          <a:solidFill>
                            <a:srgbClr val="000000"/>
                          </a:solidFill>
                          <a:effectLst/>
                        </a:rPr>
                        <a:t>Metal Bottles &amp; Cans</a:t>
                      </a:r>
                      <a:endParaRPr lang="en-US" sz="2500" b="0" i="0" u="none" strike="noStrike" dirty="0">
                        <a:solidFill>
                          <a:srgbClr val="000000"/>
                        </a:solidFill>
                        <a:effectLst/>
                        <a:latin typeface="Calibri" panose="020F0502020204030204" pitchFamily="34" charset="0"/>
                      </a:endParaRPr>
                    </a:p>
                  </a:txBody>
                  <a:tcPr marL="6181" marR="6181" marT="6181" marB="0" anchor="ctr"/>
                </a:tc>
                <a:tc>
                  <a:txBody>
                    <a:bodyPr/>
                    <a:lstStyle/>
                    <a:p>
                      <a:pPr algn="ctr" fontAlgn="b"/>
                      <a:r>
                        <a:rPr lang="en-US" sz="2500" b="0" u="none" strike="noStrike" dirty="0">
                          <a:solidFill>
                            <a:srgbClr val="000000"/>
                          </a:solidFill>
                          <a:effectLst/>
                        </a:rPr>
                        <a:t>130</a:t>
                      </a:r>
                      <a:endParaRPr lang="en-US" sz="2500" b="0" i="0" u="none" strike="noStrike" dirty="0">
                        <a:solidFill>
                          <a:srgbClr val="000000"/>
                        </a:solidFill>
                        <a:effectLst/>
                        <a:latin typeface="Calibri" panose="020F0502020204030204" pitchFamily="34" charset="0"/>
                      </a:endParaRPr>
                    </a:p>
                  </a:txBody>
                  <a:tcPr marL="6181" marR="6181" marT="6181" marB="0" anchor="ctr"/>
                </a:tc>
                <a:extLst>
                  <a:ext uri="{0D108BD9-81ED-4DB2-BD59-A6C34878D82A}">
                    <a16:rowId xmlns:a16="http://schemas.microsoft.com/office/drawing/2014/main" val="2270891814"/>
                  </a:ext>
                </a:extLst>
              </a:tr>
              <a:tr h="481355">
                <a:tc>
                  <a:txBody>
                    <a:bodyPr/>
                    <a:lstStyle/>
                    <a:p>
                      <a:pPr algn="ctr" fontAlgn="b"/>
                      <a:r>
                        <a:rPr lang="en-US" sz="2500" b="0" u="none" strike="noStrike" dirty="0">
                          <a:solidFill>
                            <a:srgbClr val="000000"/>
                          </a:solidFill>
                          <a:effectLst/>
                        </a:rPr>
                        <a:t>Toys &amp; Recreational Items</a:t>
                      </a:r>
                      <a:endParaRPr lang="en-US" sz="2500" b="0" i="0" u="none" strike="noStrike" dirty="0">
                        <a:solidFill>
                          <a:srgbClr val="000000"/>
                        </a:solidFill>
                        <a:effectLst/>
                        <a:latin typeface="Calibri" panose="020F0502020204030204" pitchFamily="34" charset="0"/>
                      </a:endParaRPr>
                    </a:p>
                  </a:txBody>
                  <a:tcPr marL="6181" marR="6181" marT="6181" marB="0" anchor="ctr"/>
                </a:tc>
                <a:tc>
                  <a:txBody>
                    <a:bodyPr/>
                    <a:lstStyle/>
                    <a:p>
                      <a:pPr algn="ctr" fontAlgn="b"/>
                      <a:r>
                        <a:rPr lang="en-US" sz="2500" b="0" u="none" strike="noStrike" dirty="0">
                          <a:solidFill>
                            <a:srgbClr val="000000"/>
                          </a:solidFill>
                          <a:effectLst/>
                        </a:rPr>
                        <a:t>122</a:t>
                      </a:r>
                      <a:endParaRPr lang="en-US" sz="2500" b="0" i="0" u="none" strike="noStrike" dirty="0">
                        <a:solidFill>
                          <a:srgbClr val="000000"/>
                        </a:solidFill>
                        <a:effectLst/>
                        <a:latin typeface="Calibri" panose="020F0502020204030204" pitchFamily="34" charset="0"/>
                      </a:endParaRPr>
                    </a:p>
                  </a:txBody>
                  <a:tcPr marL="6181" marR="6181" marT="6181" marB="0" anchor="ctr"/>
                </a:tc>
                <a:extLst>
                  <a:ext uri="{0D108BD9-81ED-4DB2-BD59-A6C34878D82A}">
                    <a16:rowId xmlns:a16="http://schemas.microsoft.com/office/drawing/2014/main" val="552521500"/>
                  </a:ext>
                </a:extLst>
              </a:tr>
              <a:tr h="443976">
                <a:tc>
                  <a:txBody>
                    <a:bodyPr/>
                    <a:lstStyle/>
                    <a:p>
                      <a:pPr algn="ctr" fontAlgn="b"/>
                      <a:r>
                        <a:rPr lang="en-US" sz="2500" b="0" u="none" strike="noStrike" dirty="0">
                          <a:solidFill>
                            <a:srgbClr val="000000"/>
                          </a:solidFill>
                          <a:effectLst/>
                        </a:rPr>
                        <a:t>Tobacco &amp; Smoking </a:t>
                      </a:r>
                      <a:endParaRPr lang="en-US" sz="2500" b="0" i="0" u="none" strike="noStrike" dirty="0">
                        <a:solidFill>
                          <a:srgbClr val="000000"/>
                        </a:solidFill>
                        <a:effectLst/>
                        <a:latin typeface="Calibri" panose="020F0502020204030204" pitchFamily="34" charset="0"/>
                      </a:endParaRPr>
                    </a:p>
                  </a:txBody>
                  <a:tcPr marL="6181" marR="6181" marT="6181" marB="0" anchor="ctr"/>
                </a:tc>
                <a:tc>
                  <a:txBody>
                    <a:bodyPr/>
                    <a:lstStyle/>
                    <a:p>
                      <a:pPr algn="ctr" fontAlgn="b"/>
                      <a:r>
                        <a:rPr lang="en-US" sz="2500" b="0" u="none" strike="noStrike" dirty="0">
                          <a:solidFill>
                            <a:srgbClr val="000000"/>
                          </a:solidFill>
                          <a:effectLst/>
                        </a:rPr>
                        <a:t>118</a:t>
                      </a:r>
                      <a:endParaRPr lang="en-US" sz="2500" b="0" i="0" u="none" strike="noStrike" dirty="0">
                        <a:solidFill>
                          <a:srgbClr val="000000"/>
                        </a:solidFill>
                        <a:effectLst/>
                        <a:latin typeface="Calibri" panose="020F0502020204030204" pitchFamily="34" charset="0"/>
                      </a:endParaRPr>
                    </a:p>
                  </a:txBody>
                  <a:tcPr marL="6181" marR="6181" marT="6181" marB="0" anchor="ctr"/>
                </a:tc>
                <a:extLst>
                  <a:ext uri="{0D108BD9-81ED-4DB2-BD59-A6C34878D82A}">
                    <a16:rowId xmlns:a16="http://schemas.microsoft.com/office/drawing/2014/main" val="2727900692"/>
                  </a:ext>
                </a:extLst>
              </a:tr>
              <a:tr h="443976">
                <a:tc>
                  <a:txBody>
                    <a:bodyPr/>
                    <a:lstStyle/>
                    <a:p>
                      <a:pPr algn="ctr" fontAlgn="b"/>
                      <a:r>
                        <a:rPr lang="en-US" sz="2500" b="0" u="none" strike="noStrike" dirty="0">
                          <a:solidFill>
                            <a:srgbClr val="000000"/>
                          </a:solidFill>
                          <a:effectLst/>
                        </a:rPr>
                        <a:t>Foam Clamshells</a:t>
                      </a:r>
                      <a:endParaRPr lang="en-US" sz="2500" b="0" i="0" u="none" strike="noStrike" dirty="0">
                        <a:solidFill>
                          <a:srgbClr val="000000"/>
                        </a:solidFill>
                        <a:effectLst/>
                        <a:latin typeface="Calibri" panose="020F0502020204030204" pitchFamily="34" charset="0"/>
                      </a:endParaRPr>
                    </a:p>
                  </a:txBody>
                  <a:tcPr marL="6181" marR="6181" marT="6181" marB="0" anchor="ctr"/>
                </a:tc>
                <a:tc>
                  <a:txBody>
                    <a:bodyPr/>
                    <a:lstStyle/>
                    <a:p>
                      <a:pPr algn="ctr" fontAlgn="b"/>
                      <a:r>
                        <a:rPr lang="en-US" sz="2500" b="0" u="none" strike="noStrike" dirty="0">
                          <a:solidFill>
                            <a:srgbClr val="000000"/>
                          </a:solidFill>
                          <a:effectLst/>
                        </a:rPr>
                        <a:t>111</a:t>
                      </a:r>
                      <a:endParaRPr lang="en-US" sz="2500" b="0" i="0" u="none" strike="noStrike" dirty="0">
                        <a:solidFill>
                          <a:srgbClr val="000000"/>
                        </a:solidFill>
                        <a:effectLst/>
                        <a:latin typeface="Calibri" panose="020F0502020204030204" pitchFamily="34" charset="0"/>
                      </a:endParaRPr>
                    </a:p>
                  </a:txBody>
                  <a:tcPr marL="6181" marR="6181" marT="6181" marB="0" anchor="ctr"/>
                </a:tc>
                <a:extLst>
                  <a:ext uri="{0D108BD9-81ED-4DB2-BD59-A6C34878D82A}">
                    <a16:rowId xmlns:a16="http://schemas.microsoft.com/office/drawing/2014/main" val="1546278153"/>
                  </a:ext>
                </a:extLst>
              </a:tr>
              <a:tr h="443976">
                <a:tc>
                  <a:txBody>
                    <a:bodyPr/>
                    <a:lstStyle/>
                    <a:p>
                      <a:pPr algn="ctr" fontAlgn="b"/>
                      <a:r>
                        <a:rPr lang="en-US" sz="2500" b="0" u="none" strike="noStrike" dirty="0">
                          <a:solidFill>
                            <a:srgbClr val="000000"/>
                          </a:solidFill>
                          <a:effectLst/>
                        </a:rPr>
                        <a:t>Plastic Bottle Caps</a:t>
                      </a:r>
                      <a:endParaRPr lang="en-US" sz="2500" b="0" i="0" u="none" strike="noStrike" dirty="0">
                        <a:solidFill>
                          <a:srgbClr val="000000"/>
                        </a:solidFill>
                        <a:effectLst/>
                        <a:latin typeface="Calibri" panose="020F0502020204030204" pitchFamily="34" charset="0"/>
                      </a:endParaRPr>
                    </a:p>
                  </a:txBody>
                  <a:tcPr marL="6181" marR="6181" marT="6181" marB="0" anchor="ctr"/>
                </a:tc>
                <a:tc>
                  <a:txBody>
                    <a:bodyPr/>
                    <a:lstStyle/>
                    <a:p>
                      <a:pPr algn="ctr" fontAlgn="b"/>
                      <a:r>
                        <a:rPr lang="en-US" sz="2500" b="0" u="none" strike="noStrike" dirty="0">
                          <a:solidFill>
                            <a:srgbClr val="000000"/>
                          </a:solidFill>
                          <a:effectLst/>
                        </a:rPr>
                        <a:t>105</a:t>
                      </a:r>
                      <a:endParaRPr lang="en-US" sz="2500" b="0" i="0" u="none" strike="noStrike" dirty="0">
                        <a:solidFill>
                          <a:srgbClr val="000000"/>
                        </a:solidFill>
                        <a:effectLst/>
                        <a:latin typeface="Calibri" panose="020F0502020204030204" pitchFamily="34" charset="0"/>
                      </a:endParaRPr>
                    </a:p>
                  </a:txBody>
                  <a:tcPr marL="6181" marR="6181" marT="6181" marB="0" anchor="ctr"/>
                </a:tc>
                <a:extLst>
                  <a:ext uri="{0D108BD9-81ED-4DB2-BD59-A6C34878D82A}">
                    <a16:rowId xmlns:a16="http://schemas.microsoft.com/office/drawing/2014/main" val="1262497152"/>
                  </a:ext>
                </a:extLst>
              </a:tr>
              <a:tr h="443976">
                <a:tc>
                  <a:txBody>
                    <a:bodyPr/>
                    <a:lstStyle/>
                    <a:p>
                      <a:pPr algn="ctr" fontAlgn="b"/>
                      <a:r>
                        <a:rPr lang="en-US" sz="2500" b="0" u="none" strike="noStrike" dirty="0">
                          <a:solidFill>
                            <a:srgbClr val="000000"/>
                          </a:solidFill>
                          <a:effectLst/>
                        </a:rPr>
                        <a:t>Foam Plates &amp; Bowls </a:t>
                      </a:r>
                      <a:endParaRPr lang="en-US" sz="2500" b="0" i="0" u="none" strike="noStrike" dirty="0">
                        <a:solidFill>
                          <a:srgbClr val="000000"/>
                        </a:solidFill>
                        <a:effectLst/>
                        <a:latin typeface="Calibri" panose="020F0502020204030204" pitchFamily="34" charset="0"/>
                      </a:endParaRPr>
                    </a:p>
                  </a:txBody>
                  <a:tcPr marL="6181" marR="6181" marT="6181" marB="0" anchor="ctr"/>
                </a:tc>
                <a:tc>
                  <a:txBody>
                    <a:bodyPr/>
                    <a:lstStyle/>
                    <a:p>
                      <a:pPr algn="ctr" fontAlgn="b"/>
                      <a:r>
                        <a:rPr lang="en-US" sz="2500" b="0" u="none" strike="noStrike" dirty="0">
                          <a:solidFill>
                            <a:srgbClr val="000000"/>
                          </a:solidFill>
                          <a:effectLst/>
                        </a:rPr>
                        <a:t>71</a:t>
                      </a:r>
                      <a:endParaRPr lang="en-US" sz="2500" b="0" i="0" u="none" strike="noStrike" dirty="0">
                        <a:solidFill>
                          <a:srgbClr val="000000"/>
                        </a:solidFill>
                        <a:effectLst/>
                        <a:latin typeface="Calibri" panose="020F0502020204030204" pitchFamily="34" charset="0"/>
                      </a:endParaRPr>
                    </a:p>
                  </a:txBody>
                  <a:tcPr marL="6181" marR="6181" marT="6181" marB="0" anchor="ctr"/>
                </a:tc>
                <a:extLst>
                  <a:ext uri="{0D108BD9-81ED-4DB2-BD59-A6C34878D82A}">
                    <a16:rowId xmlns:a16="http://schemas.microsoft.com/office/drawing/2014/main" val="359094560"/>
                  </a:ext>
                </a:extLst>
              </a:tr>
              <a:tr h="443976">
                <a:tc>
                  <a:txBody>
                    <a:bodyPr/>
                    <a:lstStyle/>
                    <a:p>
                      <a:pPr algn="ctr" fontAlgn="b"/>
                      <a:r>
                        <a:rPr lang="en-US" sz="2500" b="0" u="none" strike="noStrike" dirty="0">
                          <a:solidFill>
                            <a:srgbClr val="000000"/>
                          </a:solidFill>
                          <a:effectLst/>
                        </a:rPr>
                        <a:t>Plastic Grocery Bags</a:t>
                      </a:r>
                      <a:endParaRPr lang="en-US" sz="2500" b="0" i="0" u="none" strike="noStrike" dirty="0">
                        <a:solidFill>
                          <a:srgbClr val="000000"/>
                        </a:solidFill>
                        <a:effectLst/>
                        <a:latin typeface="Calibri" panose="020F0502020204030204" pitchFamily="34" charset="0"/>
                      </a:endParaRPr>
                    </a:p>
                  </a:txBody>
                  <a:tcPr marL="6181" marR="6181" marT="6181" marB="0" anchor="ctr"/>
                </a:tc>
                <a:tc>
                  <a:txBody>
                    <a:bodyPr/>
                    <a:lstStyle/>
                    <a:p>
                      <a:pPr algn="ctr" fontAlgn="b"/>
                      <a:r>
                        <a:rPr lang="en-US" sz="2500" b="0" u="none" strike="noStrike" dirty="0">
                          <a:solidFill>
                            <a:srgbClr val="000000"/>
                          </a:solidFill>
                          <a:effectLst/>
                        </a:rPr>
                        <a:t>67</a:t>
                      </a:r>
                      <a:endParaRPr lang="en-US" sz="2500" b="0" i="0" u="none" strike="noStrike" dirty="0">
                        <a:solidFill>
                          <a:srgbClr val="000000"/>
                        </a:solidFill>
                        <a:effectLst/>
                        <a:latin typeface="Calibri" panose="020F0502020204030204" pitchFamily="34" charset="0"/>
                      </a:endParaRPr>
                    </a:p>
                  </a:txBody>
                  <a:tcPr marL="6181" marR="6181" marT="6181" marB="0" anchor="ctr"/>
                </a:tc>
                <a:extLst>
                  <a:ext uri="{0D108BD9-81ED-4DB2-BD59-A6C34878D82A}">
                    <a16:rowId xmlns:a16="http://schemas.microsoft.com/office/drawing/2014/main" val="1567817563"/>
                  </a:ext>
                </a:extLst>
              </a:tr>
            </a:tbl>
          </a:graphicData>
        </a:graphic>
      </p:graphicFrame>
      <p:graphicFrame>
        <p:nvGraphicFramePr>
          <p:cNvPr id="7" name="Chart 6">
            <a:extLst>
              <a:ext uri="{FF2B5EF4-FFF2-40B4-BE49-F238E27FC236}">
                <a16:creationId xmlns:a16="http://schemas.microsoft.com/office/drawing/2014/main" id="{AE077A20-D697-9003-5FCA-BD78FC3EB46C}"/>
              </a:ext>
            </a:extLst>
          </p:cNvPr>
          <p:cNvGraphicFramePr>
            <a:graphicFrameLocks/>
          </p:cNvGraphicFramePr>
          <p:nvPr>
            <p:extLst>
              <p:ext uri="{D42A27DB-BD31-4B8C-83A1-F6EECF244321}">
                <p14:modId xmlns:p14="http://schemas.microsoft.com/office/powerpoint/2010/main" val="4011407563"/>
              </p:ext>
            </p:extLst>
          </p:nvPr>
        </p:nvGraphicFramePr>
        <p:xfrm>
          <a:off x="7336223" y="1161140"/>
          <a:ext cx="5515711" cy="53400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32279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0466A-B260-46F7-B90E-B5DA9B62F4C9}"/>
              </a:ext>
            </a:extLst>
          </p:cNvPr>
          <p:cNvSpPr>
            <a:spLocks noGrp="1"/>
          </p:cNvSpPr>
          <p:nvPr>
            <p:ph type="title"/>
          </p:nvPr>
        </p:nvSpPr>
        <p:spPr>
          <a:xfrm>
            <a:off x="542636" y="184772"/>
            <a:ext cx="10515600" cy="1325563"/>
          </a:xfrm>
        </p:spPr>
        <p:txBody>
          <a:bodyPr/>
          <a:lstStyle/>
          <a:p>
            <a:r>
              <a:rPr lang="en-US" sz="4400" dirty="0"/>
              <a:t>Educational Programming</a:t>
            </a:r>
          </a:p>
        </p:txBody>
      </p:sp>
      <p:pic>
        <p:nvPicPr>
          <p:cNvPr id="5" name="Picture 4" descr="Icon&#10;&#10;Description automatically generated">
            <a:extLst>
              <a:ext uri="{FF2B5EF4-FFF2-40B4-BE49-F238E27FC236}">
                <a16:creationId xmlns:a16="http://schemas.microsoft.com/office/drawing/2014/main" id="{08182C67-1A5C-4790-8132-EE2A580985C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11347450" y="6089650"/>
            <a:ext cx="618987" cy="657845"/>
          </a:xfrm>
          <a:prstGeom prst="rect">
            <a:avLst/>
          </a:prstGeom>
        </p:spPr>
      </p:pic>
      <p:pic>
        <p:nvPicPr>
          <p:cNvPr id="4" name="Picture 3" descr="A group of people in a room&#10;&#10;Description automatically generated with medium confidence">
            <a:extLst>
              <a:ext uri="{FF2B5EF4-FFF2-40B4-BE49-F238E27FC236}">
                <a16:creationId xmlns:a16="http://schemas.microsoft.com/office/drawing/2014/main" id="{69855BE2-A0EB-D277-B6B6-D3BB14C4CA66}"/>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542637" y="1439694"/>
            <a:ext cx="6537643" cy="4903232"/>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AFBD36FC-1D80-34A5-7DCE-5A064C3775DA}"/>
              </a:ext>
            </a:extLst>
          </p:cNvPr>
          <p:cNvSpPr txBox="1"/>
          <p:nvPr/>
        </p:nvSpPr>
        <p:spPr>
          <a:xfrm>
            <a:off x="7320865" y="259034"/>
            <a:ext cx="4328498" cy="5047536"/>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A4A67"/>
                </a:solidFill>
                <a:effectLst/>
                <a:uLnTx/>
                <a:uFillTx/>
                <a:latin typeface="Futura Book" panose="020B0502020204020303" pitchFamily="2" charset="0"/>
                <a:ea typeface="+mn-ea"/>
                <a:cs typeface="+mn-cs"/>
              </a:rPr>
              <a:t>As part of our educational programming, CRK has spoken to hundreds of students about trash trap technology and the harmful effects of littering</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A4A67"/>
                </a:solidFill>
                <a:effectLst/>
                <a:uLnTx/>
                <a:uFillTx/>
                <a:latin typeface="Futura Book" panose="020B0502020204020303" pitchFamily="2" charset="0"/>
                <a:ea typeface="+mn-ea"/>
                <a:cs typeface="+mn-cs"/>
              </a:rPr>
              <a:t>Cleanup and ETAP data is shared with corporate sponsors and university researchers</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A4A67"/>
                </a:solidFill>
                <a:effectLst/>
                <a:uLnTx/>
                <a:uFillTx/>
                <a:latin typeface="Futura Book" panose="020B0502020204020303" pitchFamily="2" charset="0"/>
                <a:ea typeface="+mn-ea"/>
                <a:cs typeface="+mn-cs"/>
              </a:rPr>
              <a:t>CRK features ETAP demonstrations at festivals and community events</a:t>
            </a:r>
          </a:p>
        </p:txBody>
      </p:sp>
    </p:spTree>
    <p:extLst>
      <p:ext uri="{BB962C8B-B14F-4D97-AF65-F5344CB8AC3E}">
        <p14:creationId xmlns:p14="http://schemas.microsoft.com/office/powerpoint/2010/main" val="14256385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0466A-B260-46F7-B90E-B5DA9B62F4C9}"/>
              </a:ext>
            </a:extLst>
          </p:cNvPr>
          <p:cNvSpPr>
            <a:spLocks noGrp="1"/>
          </p:cNvSpPr>
          <p:nvPr>
            <p:ph type="title"/>
          </p:nvPr>
        </p:nvSpPr>
        <p:spPr>
          <a:xfrm>
            <a:off x="542636" y="184772"/>
            <a:ext cx="10515600" cy="1325563"/>
          </a:xfrm>
        </p:spPr>
        <p:txBody>
          <a:bodyPr/>
          <a:lstStyle/>
          <a:p>
            <a:r>
              <a:rPr lang="en-US" sz="4400" dirty="0"/>
              <a:t>Outreach &amp; Social Media</a:t>
            </a:r>
          </a:p>
        </p:txBody>
      </p:sp>
      <p:pic>
        <p:nvPicPr>
          <p:cNvPr id="5" name="Picture 4" descr="Icon&#10;&#10;Description automatically generated">
            <a:extLst>
              <a:ext uri="{FF2B5EF4-FFF2-40B4-BE49-F238E27FC236}">
                <a16:creationId xmlns:a16="http://schemas.microsoft.com/office/drawing/2014/main" id="{08182C67-1A5C-4790-8132-EE2A580985C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11347450" y="6089650"/>
            <a:ext cx="618987" cy="657845"/>
          </a:xfrm>
          <a:prstGeom prst="rect">
            <a:avLst/>
          </a:prstGeom>
        </p:spPr>
      </p:pic>
      <p:pic>
        <p:nvPicPr>
          <p:cNvPr id="4" name="Picture 3" descr="A collage of a person&#10;&#10;Description automatically generated with low confidence">
            <a:extLst>
              <a:ext uri="{FF2B5EF4-FFF2-40B4-BE49-F238E27FC236}">
                <a16:creationId xmlns:a16="http://schemas.microsoft.com/office/drawing/2014/main" id="{0E3D4A50-5061-46CE-8F74-D1D8AC78585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92280" y="1433348"/>
            <a:ext cx="3871773" cy="4985224"/>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2B961F63-A41E-4D74-8794-3B0E65F98323}"/>
              </a:ext>
            </a:extLst>
          </p:cNvPr>
          <p:cNvSpPr txBox="1"/>
          <p:nvPr/>
        </p:nvSpPr>
        <p:spPr>
          <a:xfrm>
            <a:off x="7441928" y="342780"/>
            <a:ext cx="4095345" cy="504753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A4A67"/>
                </a:solidFill>
                <a:effectLst/>
                <a:uLnTx/>
                <a:uFillTx/>
                <a:latin typeface="Futura Book" panose="020B0502020204020303" pitchFamily="2" charset="0"/>
                <a:ea typeface="+mn-ea"/>
                <a:cs typeface="+mn-cs"/>
              </a:rPr>
              <a:t>CRK’s TikTok, </a:t>
            </a:r>
            <a:r>
              <a:rPr kumimoji="0" lang="en-US" sz="2400" b="0" i="0" u="none" strike="noStrike" kern="1200" cap="none" spc="0" normalizeH="0" baseline="0" noProof="0" dirty="0" err="1">
                <a:ln>
                  <a:noFill/>
                </a:ln>
                <a:solidFill>
                  <a:srgbClr val="0A4A67"/>
                </a:solidFill>
                <a:effectLst/>
                <a:uLnTx/>
                <a:uFillTx/>
                <a:latin typeface="Futura Book" panose="020B0502020204020303" pitchFamily="2" charset="0"/>
                <a:ea typeface="+mn-ea"/>
                <a:cs typeface="+mn-cs"/>
              </a:rPr>
              <a:t>Youtube</a:t>
            </a:r>
            <a:r>
              <a:rPr kumimoji="0" lang="en-US" sz="2400" b="0" i="0" u="none" strike="noStrike" kern="1200" cap="none" spc="0" normalizeH="0" baseline="0" noProof="0" dirty="0">
                <a:ln>
                  <a:noFill/>
                </a:ln>
                <a:solidFill>
                  <a:srgbClr val="0A4A67"/>
                </a:solidFill>
                <a:effectLst/>
                <a:uLnTx/>
                <a:uFillTx/>
                <a:latin typeface="Futura Book" panose="020B0502020204020303" pitchFamily="2" charset="0"/>
                <a:ea typeface="+mn-ea"/>
                <a:cs typeface="+mn-cs"/>
              </a:rPr>
              <a:t>, and Facebook videos have reached over 170,000 people around the globe</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A4A67"/>
                </a:solidFill>
                <a:effectLst/>
                <a:uLnTx/>
                <a:uFillTx/>
                <a:latin typeface="Futura Book" panose="020B0502020204020303" pitchFamily="2" charset="0"/>
                <a:ea typeface="+mn-ea"/>
                <a:cs typeface="+mn-cs"/>
              </a:rPr>
              <a:t>Trash traps and trash cleanups in general can be leveraged to draw attention to other forms of pollution</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A4A67"/>
                </a:solidFill>
                <a:effectLst/>
                <a:uLnTx/>
                <a:uFillTx/>
                <a:latin typeface="Futura Book" panose="020B0502020204020303" pitchFamily="2" charset="0"/>
                <a:ea typeface="+mn-ea"/>
                <a:cs typeface="+mn-cs"/>
              </a:rPr>
              <a:t>CRK is developing an interactive </a:t>
            </a:r>
            <a:r>
              <a:rPr kumimoji="0" lang="en-US" sz="2400" b="0" i="0" u="none" strike="noStrike" kern="1200" cap="none" spc="0" normalizeH="0" baseline="0" noProof="0" dirty="0" err="1">
                <a:ln>
                  <a:noFill/>
                </a:ln>
                <a:solidFill>
                  <a:srgbClr val="0A4A67"/>
                </a:solidFill>
                <a:effectLst/>
                <a:uLnTx/>
                <a:uFillTx/>
                <a:latin typeface="Futura Book" panose="020B0502020204020303" pitchFamily="2" charset="0"/>
                <a:ea typeface="+mn-ea"/>
                <a:cs typeface="+mn-cs"/>
              </a:rPr>
              <a:t>StoryMap</a:t>
            </a:r>
            <a:r>
              <a:rPr kumimoji="0" lang="en-US" sz="2400" b="0" i="0" u="none" strike="noStrike" kern="1200" cap="none" spc="0" normalizeH="0" baseline="0" noProof="0" dirty="0">
                <a:ln>
                  <a:noFill/>
                </a:ln>
                <a:solidFill>
                  <a:srgbClr val="0A4A67"/>
                </a:solidFill>
                <a:effectLst/>
                <a:uLnTx/>
                <a:uFillTx/>
                <a:latin typeface="Futura Book" panose="020B0502020204020303" pitchFamily="2" charset="0"/>
                <a:ea typeface="+mn-ea"/>
                <a:cs typeface="+mn-cs"/>
              </a:rPr>
              <a:t> combining data from our trash traps and traditional cleanups</a:t>
            </a:r>
          </a:p>
        </p:txBody>
      </p:sp>
      <p:pic>
        <p:nvPicPr>
          <p:cNvPr id="7" name="Picture 6" descr="Graphical user interface, website&#10;&#10;Description automatically generated">
            <a:extLst>
              <a:ext uri="{FF2B5EF4-FFF2-40B4-BE49-F238E27FC236}">
                <a16:creationId xmlns:a16="http://schemas.microsoft.com/office/drawing/2014/main" id="{859485EA-0750-4EEA-8740-C205884EA69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14196" y="1433348"/>
            <a:ext cx="2775956" cy="49852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829153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936B5-BFF9-2C6D-C736-7FE27D7C18AD}"/>
              </a:ext>
            </a:extLst>
          </p:cNvPr>
          <p:cNvSpPr>
            <a:spLocks noGrp="1"/>
          </p:cNvSpPr>
          <p:nvPr>
            <p:ph type="title"/>
          </p:nvPr>
        </p:nvSpPr>
        <p:spPr/>
        <p:txBody>
          <a:bodyPr/>
          <a:lstStyle/>
          <a:p>
            <a:r>
              <a:rPr lang="en-US" dirty="0"/>
              <a:t>SAS Funding Compendium</a:t>
            </a:r>
          </a:p>
        </p:txBody>
      </p:sp>
      <p:sp>
        <p:nvSpPr>
          <p:cNvPr id="3" name="Text Placeholder 2">
            <a:extLst>
              <a:ext uri="{FF2B5EF4-FFF2-40B4-BE49-F238E27FC236}">
                <a16:creationId xmlns:a16="http://schemas.microsoft.com/office/drawing/2014/main" id="{114EF0DC-CAAA-2493-77CA-B491327FA62E}"/>
              </a:ext>
            </a:extLst>
          </p:cNvPr>
          <p:cNvSpPr>
            <a:spLocks noGrp="1"/>
          </p:cNvSpPr>
          <p:nvPr>
            <p:ph type="body" idx="1"/>
          </p:nvPr>
        </p:nvSpPr>
        <p:spPr/>
        <p:txBody>
          <a:bodyPr/>
          <a:lstStyle/>
          <a:p>
            <a:r>
              <a:rPr lang="en-US" dirty="0"/>
              <a:t>Helen Anthony, ERG</a:t>
            </a:r>
          </a:p>
        </p:txBody>
      </p:sp>
    </p:spTree>
    <p:extLst>
      <p:ext uri="{BB962C8B-B14F-4D97-AF65-F5344CB8AC3E}">
        <p14:creationId xmlns:p14="http://schemas.microsoft.com/office/powerpoint/2010/main" val="5238272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591F0-3B43-B7AD-6578-2B800A72BDC7}"/>
              </a:ext>
            </a:extLst>
          </p:cNvPr>
          <p:cNvSpPr>
            <a:spLocks noGrp="1"/>
          </p:cNvSpPr>
          <p:nvPr>
            <p:ph type="title"/>
          </p:nvPr>
        </p:nvSpPr>
        <p:spPr/>
        <p:txBody>
          <a:bodyPr/>
          <a:lstStyle/>
          <a:p>
            <a:r>
              <a:rPr lang="en-US" dirty="0"/>
              <a:t>EPA Trash Project Funding Sources</a:t>
            </a:r>
          </a:p>
        </p:txBody>
      </p:sp>
      <p:sp>
        <p:nvSpPr>
          <p:cNvPr id="3" name="Text Placeholder 2">
            <a:extLst>
              <a:ext uri="{FF2B5EF4-FFF2-40B4-BE49-F238E27FC236}">
                <a16:creationId xmlns:a16="http://schemas.microsoft.com/office/drawing/2014/main" id="{48AC488E-9519-62BF-5784-356E4437C73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302850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B1F534-5224-6BE7-B951-B71A6CB1E9D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200" b="1" i="0" u="none" strike="noStrike" kern="1200" cap="none" spc="0" normalizeH="0" baseline="0" noProof="0" smtClean="0">
                <a:ln>
                  <a:noFill/>
                </a:ln>
                <a:solidFill>
                  <a:srgbClr val="0F6FC6"/>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1" i="0" u="none" strike="noStrike" kern="1200" cap="none" spc="0" normalizeH="0" baseline="0" noProof="0" dirty="0">
              <a:ln>
                <a:noFill/>
              </a:ln>
              <a:solidFill>
                <a:srgbClr val="0F6FC6"/>
              </a:solidFill>
              <a:effectLst/>
              <a:uLnTx/>
              <a:uFillTx/>
              <a:latin typeface="Corbel" panose="020B0503020204020204"/>
              <a:ea typeface="+mn-ea"/>
              <a:cs typeface="+mn-cs"/>
            </a:endParaRPr>
          </a:p>
        </p:txBody>
      </p:sp>
      <p:pic>
        <p:nvPicPr>
          <p:cNvPr id="4" name="Picture 3">
            <a:extLst>
              <a:ext uri="{FF2B5EF4-FFF2-40B4-BE49-F238E27FC236}">
                <a16:creationId xmlns:a16="http://schemas.microsoft.com/office/drawing/2014/main" id="{1A4C3166-B9D0-8D58-65DA-4C23A059FAD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92341746-60C7-D955-8B95-3A533A26F7EB}"/>
              </a:ext>
            </a:extLst>
          </p:cNvPr>
          <p:cNvSpPr/>
          <p:nvPr/>
        </p:nvSpPr>
        <p:spPr>
          <a:xfrm>
            <a:off x="26938" y="0"/>
            <a:ext cx="12192000" cy="6858000"/>
          </a:xfrm>
          <a:prstGeom prst="rect">
            <a:avLst/>
          </a:prstGeom>
          <a:solidFill>
            <a:srgbClr val="262626">
              <a:alpha val="45098"/>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Corbel" panose="020B0503020204020204"/>
                <a:ea typeface="+mn-ea"/>
                <a:cs typeface="+mn-cs"/>
              </a:rPr>
              <a:t>Clean Water State Revolving Funds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Corbel" panose="020B0503020204020204"/>
                <a:ea typeface="+mn-ea"/>
                <a:cs typeface="+mn-cs"/>
              </a:rPr>
              <a:t>March 2023</a:t>
            </a:r>
            <a:endParaRPr kumimoji="0" lang="en-US" sz="50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5" name="Rectangle 4">
            <a:extLst>
              <a:ext uri="{FF2B5EF4-FFF2-40B4-BE49-F238E27FC236}">
                <a16:creationId xmlns:a16="http://schemas.microsoft.com/office/drawing/2014/main" id="{C05F4402-469E-2EA2-9171-C7235FBDD32E}"/>
              </a:ext>
            </a:extLst>
          </p:cNvPr>
          <p:cNvSpPr/>
          <p:nvPr/>
        </p:nvSpPr>
        <p:spPr>
          <a:xfrm>
            <a:off x="0" y="5915229"/>
            <a:ext cx="12192000" cy="942771"/>
          </a:xfrm>
          <a:prstGeom prst="rect">
            <a:avLst/>
          </a:prstGeom>
          <a:solidFill>
            <a:srgbClr val="0054A6"/>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D15E118C-B55F-162D-E600-FBE12233EE9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62667" y="5774114"/>
            <a:ext cx="4085483" cy="1259690"/>
          </a:xfrm>
          <a:prstGeom prst="rect">
            <a:avLst/>
          </a:prstGeom>
        </p:spPr>
      </p:pic>
      <p:pic>
        <p:nvPicPr>
          <p:cNvPr id="7" name="Picture 6" descr="Logo&#10;&#10;Description automatically generated">
            <a:extLst>
              <a:ext uri="{FF2B5EF4-FFF2-40B4-BE49-F238E27FC236}">
                <a16:creationId xmlns:a16="http://schemas.microsoft.com/office/drawing/2014/main" id="{DB4A88AA-1E1B-6DE2-5D55-E0D0684D3E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70403" y="5908092"/>
            <a:ext cx="1221597" cy="942771"/>
          </a:xfrm>
          <a:prstGeom prst="rect">
            <a:avLst/>
          </a:prstGeom>
        </p:spPr>
      </p:pic>
      <p:pic>
        <p:nvPicPr>
          <p:cNvPr id="8" name="Picture 7">
            <a:extLst>
              <a:ext uri="{FF2B5EF4-FFF2-40B4-BE49-F238E27FC236}">
                <a16:creationId xmlns:a16="http://schemas.microsoft.com/office/drawing/2014/main" id="{4FE0286F-0CB6-DC87-355D-49018D9B8931}"/>
              </a:ext>
            </a:extLst>
          </p:cNvPr>
          <p:cNvPicPr>
            <a:picLocks noChangeAspect="1"/>
          </p:cNvPicPr>
          <p:nvPr/>
        </p:nvPicPr>
        <p:blipFill>
          <a:blip r:embed="rId6"/>
          <a:stretch>
            <a:fillRect/>
          </a:stretch>
        </p:blipFill>
        <p:spPr>
          <a:xfrm>
            <a:off x="10036864" y="5976144"/>
            <a:ext cx="765405" cy="820939"/>
          </a:xfrm>
          <a:prstGeom prst="rect">
            <a:avLst/>
          </a:prstGeom>
        </p:spPr>
      </p:pic>
    </p:spTree>
    <p:extLst>
      <p:ext uri="{BB962C8B-B14F-4D97-AF65-F5344CB8AC3E}">
        <p14:creationId xmlns:p14="http://schemas.microsoft.com/office/powerpoint/2010/main" val="20745779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E870CE-6749-E2B4-69BC-215AE707353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200" b="1" i="0" u="none" strike="noStrike" kern="1200" cap="none" spc="0" normalizeH="0" baseline="0" noProof="0" smtClean="0">
                <a:ln>
                  <a:noFill/>
                </a:ln>
                <a:solidFill>
                  <a:srgbClr val="0F6FC6"/>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1" i="0" u="none" strike="noStrike" kern="1200" cap="none" spc="0" normalizeH="0" baseline="0" noProof="0" dirty="0">
              <a:ln>
                <a:noFill/>
              </a:ln>
              <a:solidFill>
                <a:srgbClr val="0F6FC6"/>
              </a:solidFill>
              <a:effectLst/>
              <a:uLnTx/>
              <a:uFillTx/>
              <a:latin typeface="Corbel" panose="020B0503020204020204"/>
              <a:ea typeface="+mn-ea"/>
              <a:cs typeface="+mn-cs"/>
            </a:endParaRPr>
          </a:p>
        </p:txBody>
      </p:sp>
      <p:sp>
        <p:nvSpPr>
          <p:cNvPr id="3" name="Title 1">
            <a:extLst>
              <a:ext uri="{FF2B5EF4-FFF2-40B4-BE49-F238E27FC236}">
                <a16:creationId xmlns:a16="http://schemas.microsoft.com/office/drawing/2014/main" id="{8254727A-7F8D-8F81-B644-D6B74E71CD25}"/>
              </a:ext>
            </a:extLst>
          </p:cNvPr>
          <p:cNvSpPr txBox="1">
            <a:spLocks/>
          </p:cNvSpPr>
          <p:nvPr/>
        </p:nvSpPr>
        <p:spPr>
          <a:xfrm>
            <a:off x="1148080" y="159757"/>
            <a:ext cx="102438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orbel" panose="020B0503020204020204"/>
                <a:ea typeface="+mj-ea"/>
                <a:cs typeface="+mj-cs"/>
              </a:rPr>
              <a:t>Clean Water State Revolving Funds</a:t>
            </a:r>
          </a:p>
        </p:txBody>
      </p:sp>
      <p:sp>
        <p:nvSpPr>
          <p:cNvPr id="4" name="TextBox 3">
            <a:extLst>
              <a:ext uri="{FF2B5EF4-FFF2-40B4-BE49-F238E27FC236}">
                <a16:creationId xmlns:a16="http://schemas.microsoft.com/office/drawing/2014/main" id="{B811B1C4-8BA4-14FE-0852-C42A3E73241F}"/>
              </a:ext>
            </a:extLst>
          </p:cNvPr>
          <p:cNvSpPr txBox="1"/>
          <p:nvPr/>
        </p:nvSpPr>
        <p:spPr>
          <a:xfrm>
            <a:off x="932180" y="1294358"/>
            <a:ext cx="10675620" cy="4832092"/>
          </a:xfrm>
          <a:prstGeom prst="rect">
            <a:avLst/>
          </a:prstGeom>
          <a:noFill/>
        </p:spPr>
        <p:txBody>
          <a:bodyPr wrap="square">
            <a:spAutoFit/>
          </a:bodyPr>
          <a:lstStyle/>
          <a:p>
            <a:pPr marL="342900" marR="0" lvl="0" indent="-342900" algn="l" defTabSz="4572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orbel" panose="020B0503020204020204"/>
                <a:ea typeface="Tahoma" panose="020B0604030504040204" pitchFamily="34" charset="0"/>
                <a:cs typeface="Tahoma" panose="020B0604030504040204" pitchFamily="34" charset="0"/>
              </a:rPr>
              <a:t>Federal/state partnerships designed to create, in each state, a perpetual source of financing for drinking water and wastewater infrastructure​</a:t>
            </a:r>
          </a:p>
          <a:p>
            <a:pPr marL="342900" marR="0" lvl="0" indent="-342900" algn="l" defTabSz="4572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orbel" panose="020B0503020204020204"/>
                <a:ea typeface="Tahoma" panose="020B0604030504040204" pitchFamily="34" charset="0"/>
                <a:cs typeface="Tahoma" panose="020B0604030504040204" pitchFamily="34" charset="0"/>
              </a:rPr>
              <a:t>Combines federal and state funds to provide low-cost financing for water quality improvement projects​</a:t>
            </a:r>
          </a:p>
          <a:p>
            <a:pPr marL="342900" marR="0" lvl="0" indent="-342900" algn="l" defTabSz="4572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orbel" panose="020B0503020204020204"/>
                <a:ea typeface="Tahoma" panose="020B0604030504040204" pitchFamily="34" charset="0"/>
                <a:cs typeface="Tahoma" panose="020B0604030504040204" pitchFamily="34" charset="0"/>
              </a:rPr>
              <a:t>State implemented and operated ​</a:t>
            </a:r>
          </a:p>
          <a:p>
            <a:pPr marL="342900" marR="0" lvl="0" indent="-342900" algn="l" defTabSz="4572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orbel" panose="020B0503020204020204"/>
                <a:ea typeface="Tahoma" panose="020B0604030504040204" pitchFamily="34" charset="0"/>
                <a:cs typeface="Tahoma" panose="020B0604030504040204" pitchFamily="34" charset="0"/>
              </a:rPr>
              <a:t>Flexibility in assistance provided​</a:t>
            </a:r>
          </a:p>
          <a:p>
            <a:pPr marL="342900" marR="0" lvl="0" indent="-342900" algn="l" defTabSz="4572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orbel" panose="020B0503020204020204"/>
                <a:ea typeface="Tahoma" panose="020B0604030504040204" pitchFamily="34" charset="0"/>
                <a:cs typeface="Tahoma" panose="020B0604030504040204" pitchFamily="34" charset="0"/>
              </a:rPr>
              <a:t>Type of assistance: loans, refinancing, loan guarantees, technical assistance​</a:t>
            </a:r>
          </a:p>
          <a:p>
            <a:pPr marL="342900" marR="0" lvl="0" indent="-342900" algn="l" defTabSz="4572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orbel" panose="020B0503020204020204"/>
                <a:ea typeface="Tahoma" panose="020B0604030504040204" pitchFamily="34" charset="0"/>
                <a:cs typeface="Tahoma" panose="020B0604030504040204" pitchFamily="34" charset="0"/>
              </a:rPr>
              <a:t>Availability of special financing terms to disadvantaged communities to help address equity and affordability</a:t>
            </a:r>
          </a:p>
        </p:txBody>
      </p:sp>
    </p:spTree>
    <p:extLst>
      <p:ext uri="{BB962C8B-B14F-4D97-AF65-F5344CB8AC3E}">
        <p14:creationId xmlns:p14="http://schemas.microsoft.com/office/powerpoint/2010/main" val="42639840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FD7DE-1740-4B1B-88AB-B46A2E65A8BF}"/>
              </a:ext>
            </a:extLst>
          </p:cNvPr>
          <p:cNvSpPr>
            <a:spLocks noGrp="1"/>
          </p:cNvSpPr>
          <p:nvPr>
            <p:ph type="title"/>
          </p:nvPr>
        </p:nvSpPr>
        <p:spPr/>
        <p:txBody>
          <a:bodyPr/>
          <a:lstStyle/>
          <a:p>
            <a:r>
              <a:rPr lang="en-US" dirty="0"/>
              <a:t>CWSRF Eligible Entities </a:t>
            </a:r>
          </a:p>
        </p:txBody>
      </p:sp>
      <p:sp>
        <p:nvSpPr>
          <p:cNvPr id="4" name="Content Placeholder 3">
            <a:extLst>
              <a:ext uri="{FF2B5EF4-FFF2-40B4-BE49-F238E27FC236}">
                <a16:creationId xmlns:a16="http://schemas.microsoft.com/office/drawing/2014/main" id="{96BFB56C-27B9-4DF5-B04A-4713146D7FF6}"/>
              </a:ext>
            </a:extLst>
          </p:cNvPr>
          <p:cNvSpPr>
            <a:spLocks noGrp="1"/>
          </p:cNvSpPr>
          <p:nvPr>
            <p:ph sz="half" idx="2"/>
          </p:nvPr>
        </p:nvSpPr>
        <p:spPr>
          <a:xfrm>
            <a:off x="3391662" y="1412748"/>
            <a:ext cx="8324088" cy="4023360"/>
          </a:xfrm>
        </p:spPr>
        <p:txBody>
          <a:bodyPr>
            <a:normAutofit lnSpcReduction="10000"/>
          </a:bodyPr>
          <a:lstStyle/>
          <a:p>
            <a:pPr lvl="1"/>
            <a:r>
              <a:rPr lang="en-US" sz="3200" dirty="0"/>
              <a:t>Municipalities, intermunicipal, interstate, or State agencies.</a:t>
            </a:r>
          </a:p>
          <a:p>
            <a:pPr lvl="1"/>
            <a:r>
              <a:rPr lang="en-US" sz="3200" dirty="0"/>
              <a:t>Nonprofit entities*</a:t>
            </a:r>
          </a:p>
          <a:p>
            <a:pPr lvl="1"/>
            <a:r>
              <a:rPr lang="en-US" sz="3200" dirty="0"/>
              <a:t>Private, for-profit entities*</a:t>
            </a:r>
          </a:p>
          <a:p>
            <a:pPr lvl="1"/>
            <a:r>
              <a:rPr lang="en-US" sz="3200" dirty="0"/>
              <a:t>Watershed groups*</a:t>
            </a:r>
          </a:p>
          <a:p>
            <a:pPr lvl="1"/>
            <a:r>
              <a:rPr lang="en-US" sz="3200" dirty="0"/>
              <a:t>Community groups*</a:t>
            </a:r>
          </a:p>
          <a:p>
            <a:pPr lvl="1"/>
            <a:r>
              <a:rPr lang="en-US" sz="3200" dirty="0"/>
              <a:t>Homeowners Associations*</a:t>
            </a:r>
          </a:p>
          <a:p>
            <a:pPr lvl="1"/>
            <a:r>
              <a:rPr lang="en-US" sz="3200" dirty="0"/>
              <a:t>Individuals*</a:t>
            </a:r>
          </a:p>
        </p:txBody>
      </p:sp>
      <p:sp>
        <p:nvSpPr>
          <p:cNvPr id="7" name="Slide Number Placeholder 6">
            <a:extLst>
              <a:ext uri="{FF2B5EF4-FFF2-40B4-BE49-F238E27FC236}">
                <a16:creationId xmlns:a16="http://schemas.microsoft.com/office/drawing/2014/main" id="{E7990C0E-9B54-4D0B-8C9C-6F6FDC4DD63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200" b="1" i="0" u="none" strike="noStrike" kern="1200" cap="none" spc="0" normalizeH="0" baseline="0" noProof="0" smtClean="0">
                <a:ln>
                  <a:noFill/>
                </a:ln>
                <a:solidFill>
                  <a:srgbClr val="0F6FC6"/>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1" i="0" u="none" strike="noStrike" kern="1200" cap="none" spc="0" normalizeH="0" baseline="0" noProof="0" dirty="0">
              <a:ln>
                <a:noFill/>
              </a:ln>
              <a:solidFill>
                <a:srgbClr val="0F6FC6"/>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DE167A36-4B87-6400-9580-843865B7B2F9}"/>
              </a:ext>
            </a:extLst>
          </p:cNvPr>
          <p:cNvSpPr txBox="1"/>
          <p:nvPr/>
        </p:nvSpPr>
        <p:spPr>
          <a:xfrm>
            <a:off x="3855119" y="6352143"/>
            <a:ext cx="786063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a:t>
            </a:r>
            <a:r>
              <a:rPr kumimoji="0" lang="en-US" sz="1800" b="0" i="1" u="none" strike="noStrike" kern="1200" cap="none" spc="0" normalizeH="0" baseline="0" noProof="0" dirty="0">
                <a:ln>
                  <a:noFill/>
                </a:ln>
                <a:solidFill>
                  <a:prstClr val="black"/>
                </a:solidFill>
                <a:effectLst/>
                <a:uLnTx/>
                <a:uFillTx/>
                <a:latin typeface="Corbel" panose="020B0503020204020204"/>
                <a:ea typeface="+mn-ea"/>
                <a:cs typeface="+mn-cs"/>
              </a:rPr>
              <a:t>some states do not fund private systems/private entities.</a:t>
            </a:r>
            <a:endPar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9677405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FD7DE-1740-4B1B-88AB-B46A2E65A8BF}"/>
              </a:ext>
            </a:extLst>
          </p:cNvPr>
          <p:cNvSpPr>
            <a:spLocks noGrp="1"/>
          </p:cNvSpPr>
          <p:nvPr>
            <p:ph type="title"/>
          </p:nvPr>
        </p:nvSpPr>
        <p:spPr/>
        <p:txBody>
          <a:bodyPr/>
          <a:lstStyle/>
          <a:p>
            <a:r>
              <a:rPr lang="en-US" dirty="0"/>
              <a:t>CWSRF Eligible Projects </a:t>
            </a:r>
          </a:p>
        </p:txBody>
      </p:sp>
      <p:sp>
        <p:nvSpPr>
          <p:cNvPr id="7" name="Slide Number Placeholder 6">
            <a:extLst>
              <a:ext uri="{FF2B5EF4-FFF2-40B4-BE49-F238E27FC236}">
                <a16:creationId xmlns:a16="http://schemas.microsoft.com/office/drawing/2014/main" id="{E7990C0E-9B54-4D0B-8C9C-6F6FDC4DD63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200" b="1" i="0" u="none" strike="noStrike" kern="1200" cap="none" spc="0" normalizeH="0" baseline="0" noProof="0" smtClean="0">
                <a:ln>
                  <a:noFill/>
                </a:ln>
                <a:solidFill>
                  <a:srgbClr val="0F6FC6"/>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1" i="0" u="none" strike="noStrike" kern="1200" cap="none" spc="0" normalizeH="0" baseline="0" noProof="0" dirty="0">
              <a:ln>
                <a:noFill/>
              </a:ln>
              <a:solidFill>
                <a:srgbClr val="0F6FC6"/>
              </a:solidFill>
              <a:effectLst/>
              <a:uLnTx/>
              <a:uFillTx/>
              <a:latin typeface="Corbel" panose="020B0503020204020204"/>
              <a:ea typeface="+mn-ea"/>
              <a:cs typeface="+mn-cs"/>
            </a:endParaRPr>
          </a:p>
        </p:txBody>
      </p:sp>
      <p:sp>
        <p:nvSpPr>
          <p:cNvPr id="6" name="Content Placeholder 4">
            <a:extLst>
              <a:ext uri="{FF2B5EF4-FFF2-40B4-BE49-F238E27FC236}">
                <a16:creationId xmlns:a16="http://schemas.microsoft.com/office/drawing/2014/main" id="{B8919407-8494-A782-A856-80CC1646AD97}"/>
              </a:ext>
            </a:extLst>
          </p:cNvPr>
          <p:cNvSpPr txBox="1">
            <a:spLocks/>
          </p:cNvSpPr>
          <p:nvPr/>
        </p:nvSpPr>
        <p:spPr>
          <a:xfrm>
            <a:off x="4307997" y="762001"/>
            <a:ext cx="6618287" cy="6527817"/>
          </a:xfrm>
          <a:prstGeom prst="rect">
            <a:avLst/>
          </a:prstGeom>
        </p:spPr>
        <p:txBody>
          <a:bodyPr vert="horz" lIns="91440" tIns="45720" rIns="91440" bIns="45720" rtlCol="0">
            <a:normAutofit fontScale="40000" lnSpcReduction="20000"/>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pPr marL="223838" marR="0" lvl="0" indent="-228600" algn="l" defTabSz="914400" rtl="0" eaLnBrk="1" fontAlgn="auto" latinLnBrk="0" hangingPunct="1">
              <a:lnSpc>
                <a:spcPct val="120000"/>
              </a:lnSpc>
              <a:spcBef>
                <a:spcPts val="1600"/>
              </a:spcBef>
              <a:spcAft>
                <a:spcPts val="0"/>
              </a:spcAft>
              <a:buClrTx/>
              <a:buSzTx/>
              <a:buFont typeface="Arial" pitchFamily="34" charset="0"/>
              <a:buChar char="•"/>
              <a:tabLst/>
              <a:defRPr/>
            </a:pPr>
            <a:r>
              <a:rPr kumimoji="0" lang="en-US" sz="3800" b="0" i="0" u="none" strike="noStrike" kern="1200" cap="none" spc="0" normalizeH="0" baseline="0" noProof="0" dirty="0">
                <a:ln>
                  <a:noFill/>
                </a:ln>
                <a:solidFill>
                  <a:prstClr val="black"/>
                </a:solidFill>
                <a:effectLst/>
                <a:uLnTx/>
                <a:uFillTx/>
                <a:latin typeface="Corbel" panose="020B0503020204020204"/>
                <a:ea typeface="+mn-ea"/>
                <a:cs typeface="+mn-cs"/>
              </a:rPr>
              <a:t>603(c)(1) Construction of publicly owned treatment works (POTW)</a:t>
            </a:r>
          </a:p>
          <a:p>
            <a:pPr marL="223838" marR="0" lvl="0" indent="-228600" algn="l" defTabSz="914400" rtl="0" eaLnBrk="1" fontAlgn="auto" latinLnBrk="0" hangingPunct="1">
              <a:lnSpc>
                <a:spcPct val="120000"/>
              </a:lnSpc>
              <a:spcBef>
                <a:spcPts val="1600"/>
              </a:spcBef>
              <a:spcAft>
                <a:spcPts val="0"/>
              </a:spcAft>
              <a:buClrTx/>
              <a:buSzTx/>
              <a:buFont typeface="Arial" pitchFamily="34" charset="0"/>
              <a:buChar char="•"/>
              <a:tabLst/>
              <a:defRPr/>
            </a:pPr>
            <a:r>
              <a:rPr kumimoji="0" lang="en-US" sz="3800" b="0" i="0" u="none" strike="noStrike" kern="1200" cap="none" spc="0" normalizeH="0" baseline="0" noProof="0" dirty="0">
                <a:ln>
                  <a:noFill/>
                </a:ln>
                <a:solidFill>
                  <a:prstClr val="black"/>
                </a:solidFill>
                <a:effectLst/>
                <a:uLnTx/>
                <a:uFillTx/>
                <a:latin typeface="Corbel" panose="020B0503020204020204"/>
                <a:ea typeface="+mn-ea"/>
                <a:cs typeface="+mn-cs"/>
              </a:rPr>
              <a:t>603(c)(2) Implementation of a nonpoint source management program</a:t>
            </a:r>
          </a:p>
          <a:p>
            <a:pPr marL="223838" marR="0" lvl="0" indent="-228600" algn="l" defTabSz="914400" rtl="0" eaLnBrk="1" fontAlgn="auto" latinLnBrk="0" hangingPunct="1">
              <a:lnSpc>
                <a:spcPct val="120000"/>
              </a:lnSpc>
              <a:spcBef>
                <a:spcPts val="1600"/>
              </a:spcBef>
              <a:spcAft>
                <a:spcPts val="0"/>
              </a:spcAft>
              <a:buClrTx/>
              <a:buSzTx/>
              <a:buFont typeface="Arial" pitchFamily="34" charset="0"/>
              <a:buChar char="•"/>
              <a:tabLst/>
              <a:defRPr/>
            </a:pPr>
            <a:r>
              <a:rPr kumimoji="0" lang="en-US" sz="3800" b="0" i="0" u="none" strike="noStrike" kern="1200" cap="none" spc="0" normalizeH="0" baseline="0" noProof="0" dirty="0">
                <a:ln>
                  <a:noFill/>
                </a:ln>
                <a:solidFill>
                  <a:prstClr val="black"/>
                </a:solidFill>
                <a:effectLst/>
                <a:uLnTx/>
                <a:uFillTx/>
                <a:latin typeface="Corbel" panose="020B0503020204020204"/>
                <a:ea typeface="+mn-ea"/>
                <a:cs typeface="+mn-cs"/>
              </a:rPr>
              <a:t>603(c)(3) Implementation of a national estuary program CCMP</a:t>
            </a:r>
          </a:p>
          <a:p>
            <a:pPr marL="223838" marR="0" lvl="0" indent="-228600" algn="l" defTabSz="914400" rtl="0" eaLnBrk="1" fontAlgn="auto" latinLnBrk="0" hangingPunct="1">
              <a:lnSpc>
                <a:spcPct val="120000"/>
              </a:lnSpc>
              <a:spcBef>
                <a:spcPts val="1600"/>
              </a:spcBef>
              <a:spcAft>
                <a:spcPts val="0"/>
              </a:spcAft>
              <a:buClrTx/>
              <a:buSzTx/>
              <a:buFont typeface="Arial" pitchFamily="34" charset="0"/>
              <a:buChar char="•"/>
              <a:tabLst/>
              <a:defRPr/>
            </a:pPr>
            <a:r>
              <a:rPr kumimoji="0" lang="en-US" sz="3800" b="0" i="0" u="none" strike="noStrike" kern="1200" cap="none" spc="0" normalizeH="0" baseline="0" noProof="0" dirty="0">
                <a:ln>
                  <a:noFill/>
                </a:ln>
                <a:solidFill>
                  <a:prstClr val="black"/>
                </a:solidFill>
                <a:effectLst/>
                <a:uLnTx/>
                <a:uFillTx/>
                <a:latin typeface="Corbel" panose="020B0503020204020204"/>
                <a:ea typeface="+mn-ea"/>
                <a:cs typeface="+mn-cs"/>
              </a:rPr>
              <a:t>603(c)(4) Decentralized systems</a:t>
            </a:r>
          </a:p>
          <a:p>
            <a:pPr marL="223838" marR="0" lvl="0" indent="-228600" algn="l" defTabSz="914400" rtl="0" eaLnBrk="1" fontAlgn="auto" latinLnBrk="0" hangingPunct="1">
              <a:lnSpc>
                <a:spcPct val="120000"/>
              </a:lnSpc>
              <a:spcBef>
                <a:spcPts val="1600"/>
              </a:spcBef>
              <a:spcAft>
                <a:spcPts val="0"/>
              </a:spcAft>
              <a:buClrTx/>
              <a:buSzTx/>
              <a:buFont typeface="Arial" pitchFamily="34" charset="0"/>
              <a:buChar char="•"/>
              <a:tabLst/>
              <a:defRPr/>
            </a:pPr>
            <a:r>
              <a:rPr kumimoji="0" lang="en-US" sz="3800" b="0" i="0" u="none" strike="noStrike" kern="1200" cap="none" spc="0" normalizeH="0" baseline="0" noProof="0" dirty="0">
                <a:ln>
                  <a:noFill/>
                </a:ln>
                <a:solidFill>
                  <a:prstClr val="black"/>
                </a:solidFill>
                <a:effectLst/>
                <a:uLnTx/>
                <a:uFillTx/>
                <a:latin typeface="Corbel" panose="020B0503020204020204"/>
                <a:ea typeface="+mn-ea"/>
                <a:cs typeface="+mn-cs"/>
              </a:rPr>
              <a:t>603(c)(5) Stormwater management</a:t>
            </a:r>
          </a:p>
          <a:p>
            <a:pPr marL="223838" marR="0" lvl="0" indent="-228600" algn="l" defTabSz="914400" rtl="0" eaLnBrk="1" fontAlgn="auto" latinLnBrk="0" hangingPunct="1">
              <a:lnSpc>
                <a:spcPct val="120000"/>
              </a:lnSpc>
              <a:spcBef>
                <a:spcPts val="1600"/>
              </a:spcBef>
              <a:spcAft>
                <a:spcPts val="0"/>
              </a:spcAft>
              <a:buClrTx/>
              <a:buSzTx/>
              <a:buFont typeface="Arial" pitchFamily="34" charset="0"/>
              <a:buChar char="•"/>
              <a:tabLst/>
              <a:defRPr/>
            </a:pPr>
            <a:r>
              <a:rPr kumimoji="0" lang="en-US" sz="3800" b="0" i="0" u="none" strike="noStrike" kern="1200" cap="none" spc="0" normalizeH="0" baseline="0" noProof="0" dirty="0">
                <a:ln>
                  <a:noFill/>
                </a:ln>
                <a:solidFill>
                  <a:prstClr val="black"/>
                </a:solidFill>
                <a:effectLst/>
                <a:uLnTx/>
                <a:uFillTx/>
                <a:latin typeface="Corbel" panose="020B0503020204020204"/>
                <a:ea typeface="+mn-ea"/>
                <a:cs typeface="+mn-cs"/>
              </a:rPr>
              <a:t>603(c)(6) Projects that reduce the demand for POTW capacity through water conservation, efficiency, and reuse</a:t>
            </a:r>
          </a:p>
          <a:p>
            <a:pPr marL="223838" marR="0" lvl="0" indent="-228600" algn="l" defTabSz="914400" rtl="0" eaLnBrk="1" fontAlgn="auto" latinLnBrk="0" hangingPunct="1">
              <a:lnSpc>
                <a:spcPct val="120000"/>
              </a:lnSpc>
              <a:spcBef>
                <a:spcPts val="1600"/>
              </a:spcBef>
              <a:spcAft>
                <a:spcPts val="0"/>
              </a:spcAft>
              <a:buClrTx/>
              <a:buSzTx/>
              <a:buFont typeface="Arial" pitchFamily="34" charset="0"/>
              <a:buChar char="•"/>
              <a:tabLst/>
              <a:defRPr/>
            </a:pPr>
            <a:r>
              <a:rPr kumimoji="0" lang="en-US" sz="3800" b="0" i="0" u="none" strike="noStrike" kern="1200" cap="none" spc="0" normalizeH="0" baseline="0" noProof="0" dirty="0">
                <a:ln>
                  <a:noFill/>
                </a:ln>
                <a:solidFill>
                  <a:prstClr val="black"/>
                </a:solidFill>
                <a:effectLst/>
                <a:uLnTx/>
                <a:uFillTx/>
                <a:latin typeface="Corbel" panose="020B0503020204020204"/>
                <a:ea typeface="+mn-ea"/>
                <a:cs typeface="+mn-cs"/>
              </a:rPr>
              <a:t>603(c)(7) Watershed pilot projects</a:t>
            </a:r>
          </a:p>
          <a:p>
            <a:pPr marL="223838" marR="0" lvl="0" indent="-228600" algn="l" defTabSz="914400" rtl="0" eaLnBrk="1" fontAlgn="auto" latinLnBrk="0" hangingPunct="1">
              <a:lnSpc>
                <a:spcPct val="120000"/>
              </a:lnSpc>
              <a:spcBef>
                <a:spcPts val="1600"/>
              </a:spcBef>
              <a:spcAft>
                <a:spcPts val="0"/>
              </a:spcAft>
              <a:buClrTx/>
              <a:buSzTx/>
              <a:buFont typeface="Arial" pitchFamily="34" charset="0"/>
              <a:buChar char="•"/>
              <a:tabLst/>
              <a:defRPr/>
            </a:pPr>
            <a:r>
              <a:rPr kumimoji="0" lang="en-US" sz="3800" b="0" i="0" u="none" strike="noStrike" kern="1200" cap="none" spc="0" normalizeH="0" baseline="0" noProof="0" dirty="0">
                <a:ln>
                  <a:noFill/>
                </a:ln>
                <a:solidFill>
                  <a:prstClr val="black"/>
                </a:solidFill>
                <a:effectLst/>
                <a:uLnTx/>
                <a:uFillTx/>
                <a:latin typeface="Corbel" panose="020B0503020204020204"/>
                <a:ea typeface="+mn-ea"/>
                <a:cs typeface="+mn-cs"/>
              </a:rPr>
              <a:t>603(c)(8) Projects that reduce the energy consumption needs for POTWs</a:t>
            </a:r>
          </a:p>
          <a:p>
            <a:pPr marL="223838" marR="0" lvl="0" indent="-228600" algn="l" defTabSz="914400" rtl="0" eaLnBrk="1" fontAlgn="auto" latinLnBrk="0" hangingPunct="1">
              <a:lnSpc>
                <a:spcPct val="120000"/>
              </a:lnSpc>
              <a:spcBef>
                <a:spcPts val="1600"/>
              </a:spcBef>
              <a:spcAft>
                <a:spcPts val="0"/>
              </a:spcAft>
              <a:buClrTx/>
              <a:buSzTx/>
              <a:buFont typeface="Arial" pitchFamily="34" charset="0"/>
              <a:buChar char="•"/>
              <a:tabLst/>
              <a:defRPr/>
            </a:pPr>
            <a:r>
              <a:rPr kumimoji="0" lang="en-US" sz="3800" b="0" i="0" u="none" strike="noStrike" kern="1200" cap="none" spc="0" normalizeH="0" baseline="0" noProof="0" dirty="0">
                <a:ln>
                  <a:noFill/>
                </a:ln>
                <a:solidFill>
                  <a:prstClr val="black"/>
                </a:solidFill>
                <a:effectLst/>
                <a:uLnTx/>
                <a:uFillTx/>
                <a:latin typeface="Corbel" panose="020B0503020204020204"/>
                <a:ea typeface="+mn-ea"/>
                <a:cs typeface="+mn-cs"/>
              </a:rPr>
              <a:t>603(c)(9) Reuse of wastewater, stormwater, or subsurface drainage water</a:t>
            </a:r>
          </a:p>
          <a:p>
            <a:pPr marL="223838" marR="0" lvl="0" indent="-228600" algn="l" defTabSz="914400" rtl="0" eaLnBrk="1" fontAlgn="auto" latinLnBrk="0" hangingPunct="1">
              <a:lnSpc>
                <a:spcPct val="120000"/>
              </a:lnSpc>
              <a:spcBef>
                <a:spcPts val="1600"/>
              </a:spcBef>
              <a:spcAft>
                <a:spcPts val="0"/>
              </a:spcAft>
              <a:buClrTx/>
              <a:buSzTx/>
              <a:buFont typeface="Arial" pitchFamily="34" charset="0"/>
              <a:buChar char="•"/>
              <a:tabLst/>
              <a:defRPr/>
            </a:pPr>
            <a:r>
              <a:rPr kumimoji="0" lang="en-US" sz="3800" b="0" i="0" u="none" strike="noStrike" kern="1200" cap="none" spc="0" normalizeH="0" baseline="0" noProof="0" dirty="0">
                <a:ln>
                  <a:noFill/>
                </a:ln>
                <a:solidFill>
                  <a:prstClr val="black"/>
                </a:solidFill>
                <a:effectLst/>
                <a:uLnTx/>
                <a:uFillTx/>
                <a:latin typeface="Corbel" panose="020B0503020204020204"/>
                <a:ea typeface="+mn-ea"/>
                <a:cs typeface="+mn-cs"/>
              </a:rPr>
              <a:t>603(c)(10) Security measures at POTWs</a:t>
            </a:r>
          </a:p>
          <a:p>
            <a:pPr marL="223838" marR="0" lvl="0" indent="-228600" algn="l" defTabSz="914400" rtl="0" eaLnBrk="1" fontAlgn="auto" latinLnBrk="0" hangingPunct="1">
              <a:lnSpc>
                <a:spcPct val="120000"/>
              </a:lnSpc>
              <a:spcBef>
                <a:spcPts val="1600"/>
              </a:spcBef>
              <a:spcAft>
                <a:spcPts val="0"/>
              </a:spcAft>
              <a:buClrTx/>
              <a:buSzTx/>
              <a:buFont typeface="Arial" pitchFamily="34" charset="0"/>
              <a:buChar char="•"/>
              <a:tabLst/>
              <a:defRPr/>
            </a:pPr>
            <a:r>
              <a:rPr kumimoji="0" lang="en-US" sz="3700" b="0" i="0" u="none" strike="noStrike" kern="1200" cap="none" spc="0" normalizeH="0" baseline="0" noProof="0" dirty="0">
                <a:ln>
                  <a:noFill/>
                </a:ln>
                <a:solidFill>
                  <a:prstClr val="black"/>
                </a:solidFill>
                <a:effectLst/>
                <a:uLnTx/>
                <a:uFillTx/>
                <a:latin typeface="Corbel" panose="020B0503020204020204"/>
                <a:ea typeface="+mn-ea"/>
                <a:cs typeface="+mn-cs"/>
              </a:rPr>
              <a:t>603(c)(11) Technical assistance to small and medium POTWs</a:t>
            </a:r>
          </a:p>
          <a:p>
            <a:pPr marL="223838" marR="0" lvl="0" indent="-228600" algn="l" defTabSz="914400" rtl="0" eaLnBrk="1" fontAlgn="auto" latinLnBrk="0" hangingPunct="1">
              <a:lnSpc>
                <a:spcPct val="120000"/>
              </a:lnSpc>
              <a:spcBef>
                <a:spcPts val="1600"/>
              </a:spcBef>
              <a:spcAft>
                <a:spcPts val="0"/>
              </a:spcAft>
              <a:buClrTx/>
              <a:buSzTx/>
              <a:buFont typeface="Arial" pitchFamily="34" charset="0"/>
              <a:buChar char="•"/>
              <a:tabLst/>
              <a:defRPr/>
            </a:pPr>
            <a:r>
              <a:rPr kumimoji="0" lang="en-US" sz="3700" b="0" i="0" u="none" strike="noStrike" kern="1200" cap="none" spc="0" normalizeH="0" baseline="0" noProof="0" dirty="0">
                <a:ln>
                  <a:noFill/>
                </a:ln>
                <a:solidFill>
                  <a:prstClr val="black"/>
                </a:solidFill>
                <a:effectLst/>
                <a:uLnTx/>
                <a:uFillTx/>
                <a:latin typeface="Corbel" panose="020B0503020204020204"/>
                <a:ea typeface="+mn-ea"/>
                <a:cs typeface="+mn-cs"/>
              </a:rPr>
              <a:t>603(3)(12) Assistance to a qualified nonprofit entity to provide assistance to an eligible individual for the repair or replacement of household decentralized treatment systems</a:t>
            </a:r>
          </a:p>
          <a:p>
            <a:pPr marL="223838" marR="0" lvl="0" indent="-228600" algn="l" defTabSz="914400" rtl="0" eaLnBrk="1" fontAlgn="auto" latinLnBrk="0" hangingPunct="1">
              <a:lnSpc>
                <a:spcPct val="120000"/>
              </a:lnSpc>
              <a:spcBef>
                <a:spcPts val="1600"/>
              </a:spcBef>
              <a:spcAft>
                <a:spcPts val="0"/>
              </a:spcAft>
              <a:buClrTx/>
              <a:buSzTx/>
              <a:buFont typeface="Arial" pitchFamily="34" charset="0"/>
              <a:buChar char="•"/>
              <a:tabLst/>
              <a:defRPr/>
            </a:pPr>
            <a:endParaRPr kumimoji="0" lang="en-US" sz="4900"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223838" marR="0" lvl="0" indent="-228600" algn="l" defTabSz="914400" rtl="0" eaLnBrk="1" fontAlgn="auto" latinLnBrk="0" hangingPunct="1">
              <a:lnSpc>
                <a:spcPct val="90000"/>
              </a:lnSpc>
              <a:spcBef>
                <a:spcPts val="16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9" name="TextBox 8">
            <a:extLst>
              <a:ext uri="{FF2B5EF4-FFF2-40B4-BE49-F238E27FC236}">
                <a16:creationId xmlns:a16="http://schemas.microsoft.com/office/drawing/2014/main" id="{331C3793-F365-8428-0177-C8F9765F02FF}"/>
              </a:ext>
            </a:extLst>
          </p:cNvPr>
          <p:cNvSpPr txBox="1"/>
          <p:nvPr/>
        </p:nvSpPr>
        <p:spPr>
          <a:xfrm>
            <a:off x="4307997" y="181631"/>
            <a:ext cx="5814508"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prstClr val="black"/>
                </a:solidFill>
                <a:effectLst/>
                <a:uLnTx/>
                <a:uFillTx/>
                <a:latin typeface="Corbel" panose="020B0503020204020204"/>
                <a:ea typeface="+mn-ea"/>
                <a:cs typeface="+mn-cs"/>
              </a:rPr>
              <a:t>Clean Water Act</a:t>
            </a:r>
          </a:p>
        </p:txBody>
      </p:sp>
      <p:sp>
        <p:nvSpPr>
          <p:cNvPr id="10" name="TextBox 9">
            <a:extLst>
              <a:ext uri="{FF2B5EF4-FFF2-40B4-BE49-F238E27FC236}">
                <a16:creationId xmlns:a16="http://schemas.microsoft.com/office/drawing/2014/main" id="{CF1B5250-3BBC-7258-B392-4AEE80E8286D}"/>
              </a:ext>
            </a:extLst>
          </p:cNvPr>
          <p:cNvSpPr txBox="1"/>
          <p:nvPr/>
        </p:nvSpPr>
        <p:spPr>
          <a:xfrm>
            <a:off x="942204" y="6491703"/>
            <a:ext cx="10307591"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hlinkClick r:id="rId3"/>
              </a:rPr>
              <a:t>https://www.epa.gov/sites/default/files/2016-07/documents/overview_of_cwsrf_eligibilities_may_2016.pdf</a:t>
            </a:r>
            <a:endPar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3721340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0E56C0-B8AB-7387-53FC-DBED9244D84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200" b="1" i="0" u="none" strike="noStrike" kern="1200" cap="none" spc="0" normalizeH="0" baseline="0" noProof="0" smtClean="0">
                <a:ln>
                  <a:noFill/>
                </a:ln>
                <a:solidFill>
                  <a:srgbClr val="0F6FC6"/>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1" i="0" u="none" strike="noStrike" kern="1200" cap="none" spc="0" normalizeH="0" baseline="0" noProof="0" dirty="0">
              <a:ln>
                <a:noFill/>
              </a:ln>
              <a:solidFill>
                <a:srgbClr val="0F6FC6"/>
              </a:solidFill>
              <a:effectLst/>
              <a:uLnTx/>
              <a:uFillTx/>
              <a:latin typeface="Corbel" panose="020B0503020204020204"/>
              <a:ea typeface="+mn-ea"/>
              <a:cs typeface="+mn-cs"/>
            </a:endParaRPr>
          </a:p>
        </p:txBody>
      </p:sp>
      <p:sp>
        <p:nvSpPr>
          <p:cNvPr id="4" name="TextBox 3">
            <a:extLst>
              <a:ext uri="{FF2B5EF4-FFF2-40B4-BE49-F238E27FC236}">
                <a16:creationId xmlns:a16="http://schemas.microsoft.com/office/drawing/2014/main" id="{80450A38-AF04-E4D2-7C7D-B3B100CF2133}"/>
              </a:ext>
            </a:extLst>
          </p:cNvPr>
          <p:cNvSpPr txBox="1"/>
          <p:nvPr/>
        </p:nvSpPr>
        <p:spPr>
          <a:xfrm>
            <a:off x="1048375" y="178484"/>
            <a:ext cx="10095246"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60" normalizeH="0" baseline="0" noProof="0" dirty="0">
                <a:ln>
                  <a:noFill/>
                </a:ln>
                <a:solidFill>
                  <a:srgbClr val="0F6FC6"/>
                </a:solidFill>
                <a:effectLst/>
                <a:uLnTx/>
                <a:uFillTx/>
                <a:latin typeface="Corbel" panose="020B0503020204020204"/>
                <a:ea typeface="+mn-ea"/>
                <a:cs typeface="+mn-cs"/>
              </a:rPr>
              <a:t>CWSRF Funding in the Bipartisan Infrastructure Law</a:t>
            </a:r>
          </a:p>
        </p:txBody>
      </p:sp>
      <p:sp>
        <p:nvSpPr>
          <p:cNvPr id="5" name="TextBox 4">
            <a:extLst>
              <a:ext uri="{FF2B5EF4-FFF2-40B4-BE49-F238E27FC236}">
                <a16:creationId xmlns:a16="http://schemas.microsoft.com/office/drawing/2014/main" id="{DF4EB025-55AA-2DDE-46E9-4CB1FE42258C}"/>
              </a:ext>
            </a:extLst>
          </p:cNvPr>
          <p:cNvSpPr txBox="1"/>
          <p:nvPr/>
        </p:nvSpPr>
        <p:spPr>
          <a:xfrm>
            <a:off x="796449" y="921020"/>
            <a:ext cx="10603149" cy="4247317"/>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orbel" panose="020B0503020204020204"/>
                <a:ea typeface="+mn-ea"/>
                <a:cs typeface="+mn-cs"/>
              </a:rPr>
              <a:t>EPA is making $12,713,000,000 </a:t>
            </a: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in additional capitalization grants available to the state CWSRFs over the next five years (FY22-26)</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Most of this money may fund any project eligible under the CWSRF; some funding is targeted towards projects focused on “emerging contaminants.”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orbel" panose="020B0503020204020204"/>
                <a:ea typeface="+mn-ea"/>
                <a:cs typeface="+mn-cs"/>
              </a:rPr>
              <a:t>States have the authority to waive repayment on some of this new funding </a:t>
            </a: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(e.g., forgive some or all of the loan’s principal or provide grants)- 49% must go disadvantaged communities/address affordability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graphicFrame>
        <p:nvGraphicFramePr>
          <p:cNvPr id="6" name="Table 6">
            <a:extLst>
              <a:ext uri="{FF2B5EF4-FFF2-40B4-BE49-F238E27FC236}">
                <a16:creationId xmlns:a16="http://schemas.microsoft.com/office/drawing/2014/main" id="{4033B27E-9D0A-D120-51C3-CCE223D87949}"/>
              </a:ext>
            </a:extLst>
          </p:cNvPr>
          <p:cNvGraphicFramePr>
            <a:graphicFrameLocks noGrp="1"/>
          </p:cNvGraphicFramePr>
          <p:nvPr/>
        </p:nvGraphicFramePr>
        <p:xfrm>
          <a:off x="726329" y="4718986"/>
          <a:ext cx="10739338" cy="1637364"/>
        </p:xfrm>
        <a:graphic>
          <a:graphicData uri="http://schemas.openxmlformats.org/drawingml/2006/table">
            <a:tbl>
              <a:tblPr firstRow="1" bandRow="1">
                <a:tableStyleId>{5C22544A-7EE6-4342-B048-85BDC9FD1C3A}</a:tableStyleId>
              </a:tblPr>
              <a:tblGrid>
                <a:gridCol w="5907935">
                  <a:extLst>
                    <a:ext uri="{9D8B030D-6E8A-4147-A177-3AD203B41FA5}">
                      <a16:colId xmlns:a16="http://schemas.microsoft.com/office/drawing/2014/main" val="2870088328"/>
                    </a:ext>
                  </a:extLst>
                </a:gridCol>
                <a:gridCol w="4831403">
                  <a:extLst>
                    <a:ext uri="{9D8B030D-6E8A-4147-A177-3AD203B41FA5}">
                      <a16:colId xmlns:a16="http://schemas.microsoft.com/office/drawing/2014/main" val="3695516695"/>
                    </a:ext>
                  </a:extLst>
                </a:gridCol>
              </a:tblGrid>
              <a:tr h="545788">
                <a:tc>
                  <a:txBody>
                    <a:bodyPr/>
                    <a:lstStyle/>
                    <a:p>
                      <a:r>
                        <a:rPr lang="en-US" dirty="0"/>
                        <a:t>Clean Water for Communities</a:t>
                      </a:r>
                    </a:p>
                  </a:txBody>
                  <a:tcPr/>
                </a:tc>
                <a:tc>
                  <a:txBody>
                    <a:bodyPr/>
                    <a:lstStyle/>
                    <a:p>
                      <a:r>
                        <a:rPr lang="en-US" dirty="0"/>
                        <a:t>$12.7 billion</a:t>
                      </a:r>
                    </a:p>
                  </a:txBody>
                  <a:tcPr/>
                </a:tc>
                <a:extLst>
                  <a:ext uri="{0D108BD9-81ED-4DB2-BD59-A6C34878D82A}">
                    <a16:rowId xmlns:a16="http://schemas.microsoft.com/office/drawing/2014/main" val="1389216186"/>
                  </a:ext>
                </a:extLst>
              </a:tr>
              <a:tr h="545788">
                <a:tc>
                  <a:txBody>
                    <a:bodyPr/>
                    <a:lstStyle/>
                    <a:p>
                      <a:r>
                        <a:rPr lang="en-US" b="1" dirty="0"/>
                        <a:t>General: </a:t>
                      </a:r>
                      <a:r>
                        <a:rPr lang="en-US" b="0" dirty="0"/>
                        <a:t>Clean Water State Revolving Funds</a:t>
                      </a:r>
                      <a:endParaRPr lang="en-US" b="1" dirty="0"/>
                    </a:p>
                  </a:txBody>
                  <a:tcPr/>
                </a:tc>
                <a:tc>
                  <a:txBody>
                    <a:bodyPr/>
                    <a:lstStyle/>
                    <a:p>
                      <a:r>
                        <a:rPr lang="en-US" dirty="0"/>
                        <a:t>$11.7 billion </a:t>
                      </a:r>
                    </a:p>
                  </a:txBody>
                  <a:tcPr/>
                </a:tc>
                <a:extLst>
                  <a:ext uri="{0D108BD9-81ED-4DB2-BD59-A6C34878D82A}">
                    <a16:rowId xmlns:a16="http://schemas.microsoft.com/office/drawing/2014/main" val="508674004"/>
                  </a:ext>
                </a:extLst>
              </a:tr>
              <a:tr h="545788">
                <a:tc>
                  <a:txBody>
                    <a:bodyPr/>
                    <a:lstStyle/>
                    <a:p>
                      <a:r>
                        <a:rPr lang="en-US" b="1" dirty="0"/>
                        <a:t>Addressing Emerging Contaminants:</a:t>
                      </a:r>
                      <a:r>
                        <a:rPr lang="en-US" b="0" dirty="0"/>
                        <a:t> Clean Water SRFs</a:t>
                      </a:r>
                      <a:endParaRPr lang="en-US" b="1" dirty="0"/>
                    </a:p>
                  </a:txBody>
                  <a:tcPr/>
                </a:tc>
                <a:tc>
                  <a:txBody>
                    <a:bodyPr/>
                    <a:lstStyle/>
                    <a:p>
                      <a:r>
                        <a:rPr lang="en-US" dirty="0"/>
                        <a:t>$1 billion</a:t>
                      </a:r>
                    </a:p>
                  </a:txBody>
                  <a:tcPr/>
                </a:tc>
                <a:extLst>
                  <a:ext uri="{0D108BD9-81ED-4DB2-BD59-A6C34878D82A}">
                    <a16:rowId xmlns:a16="http://schemas.microsoft.com/office/drawing/2014/main" val="3620962509"/>
                  </a:ext>
                </a:extLst>
              </a:tr>
            </a:tbl>
          </a:graphicData>
        </a:graphic>
      </p:graphicFrame>
    </p:spTree>
    <p:extLst>
      <p:ext uri="{BB962C8B-B14F-4D97-AF65-F5344CB8AC3E}">
        <p14:creationId xmlns:p14="http://schemas.microsoft.com/office/powerpoint/2010/main" val="41766855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FD7DE-1740-4B1B-88AB-B46A2E65A8BF}"/>
              </a:ext>
            </a:extLst>
          </p:cNvPr>
          <p:cNvSpPr>
            <a:spLocks noGrp="1"/>
          </p:cNvSpPr>
          <p:nvPr>
            <p:ph type="title"/>
          </p:nvPr>
        </p:nvSpPr>
        <p:spPr/>
        <p:txBody>
          <a:bodyPr/>
          <a:lstStyle/>
          <a:p>
            <a:r>
              <a:rPr lang="en-US" dirty="0"/>
              <a:t>CWSRF Intended Use Plans</a:t>
            </a:r>
          </a:p>
        </p:txBody>
      </p:sp>
      <p:sp>
        <p:nvSpPr>
          <p:cNvPr id="7" name="Slide Number Placeholder 6">
            <a:extLst>
              <a:ext uri="{FF2B5EF4-FFF2-40B4-BE49-F238E27FC236}">
                <a16:creationId xmlns:a16="http://schemas.microsoft.com/office/drawing/2014/main" id="{E7990C0E-9B54-4D0B-8C9C-6F6FDC4DD63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200" b="1" i="0" u="none" strike="noStrike" kern="1200" cap="none" spc="0" normalizeH="0" baseline="0" noProof="0" smtClean="0">
                <a:ln>
                  <a:noFill/>
                </a:ln>
                <a:solidFill>
                  <a:srgbClr val="0F6FC6"/>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1" i="0" u="none" strike="noStrike" kern="1200" cap="none" spc="0" normalizeH="0" baseline="0" noProof="0" dirty="0">
              <a:ln>
                <a:noFill/>
              </a:ln>
              <a:solidFill>
                <a:srgbClr val="0F6FC6"/>
              </a:solidFill>
              <a:effectLst/>
              <a:uLnTx/>
              <a:uFillTx/>
              <a:latin typeface="Corbel" panose="020B0503020204020204"/>
              <a:ea typeface="+mn-ea"/>
              <a:cs typeface="+mn-cs"/>
            </a:endParaRPr>
          </a:p>
        </p:txBody>
      </p:sp>
      <p:sp>
        <p:nvSpPr>
          <p:cNvPr id="6" name="Content Placeholder 4">
            <a:extLst>
              <a:ext uri="{FF2B5EF4-FFF2-40B4-BE49-F238E27FC236}">
                <a16:creationId xmlns:a16="http://schemas.microsoft.com/office/drawing/2014/main" id="{B8919407-8494-A782-A856-80CC1646AD97}"/>
              </a:ext>
            </a:extLst>
          </p:cNvPr>
          <p:cNvSpPr txBox="1">
            <a:spLocks/>
          </p:cNvSpPr>
          <p:nvPr/>
        </p:nvSpPr>
        <p:spPr>
          <a:xfrm>
            <a:off x="4307997" y="762001"/>
            <a:ext cx="6618287" cy="6527817"/>
          </a:xfrm>
          <a:prstGeom prst="rect">
            <a:avLst/>
          </a:prstGeom>
        </p:spPr>
        <p:txBody>
          <a:bodyPr vert="horz" lIns="91440" tIns="45720" rIns="91440" bIns="45720" rtlCol="0">
            <a:normAutofit/>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pPr marL="223838" marR="0" lvl="0" indent="-228600" algn="l" defTabSz="914400" rtl="0" eaLnBrk="1" fontAlgn="auto" latinLnBrk="0" hangingPunct="1">
              <a:lnSpc>
                <a:spcPct val="120000"/>
              </a:lnSpc>
              <a:spcBef>
                <a:spcPts val="1600"/>
              </a:spcBef>
              <a:spcAft>
                <a:spcPts val="0"/>
              </a:spcAft>
              <a:buClrTx/>
              <a:buSzTx/>
              <a:buFont typeface="Arial" pitchFamily="34" charset="0"/>
              <a:buChar char="•"/>
              <a:tabLst/>
              <a:defRPr/>
            </a:pPr>
            <a:r>
              <a:rPr kumimoji="0" lang="en-US" sz="3600" b="0" i="0" u="none" strike="noStrike" kern="1200" cap="none" spc="0" normalizeH="0" baseline="0" noProof="0" dirty="0">
                <a:ln>
                  <a:noFill/>
                </a:ln>
                <a:solidFill>
                  <a:prstClr val="black"/>
                </a:solidFill>
                <a:effectLst/>
                <a:uLnTx/>
                <a:uFillTx/>
                <a:latin typeface="Corbel" panose="020B0503020204020204"/>
                <a:ea typeface="+mn-ea"/>
                <a:cs typeface="+mn-cs"/>
              </a:rPr>
              <a:t>An “IUP’ is a document developed by SRFs each year describing how the program expects to use its funds</a:t>
            </a:r>
          </a:p>
          <a:p>
            <a:pPr marL="223838" marR="0" lvl="0" indent="-228600" algn="l" defTabSz="914400" rtl="0" eaLnBrk="1" fontAlgn="auto" latinLnBrk="0" hangingPunct="1">
              <a:lnSpc>
                <a:spcPct val="120000"/>
              </a:lnSpc>
              <a:spcBef>
                <a:spcPts val="1600"/>
              </a:spcBef>
              <a:spcAft>
                <a:spcPts val="0"/>
              </a:spcAft>
              <a:buClrTx/>
              <a:buSzTx/>
              <a:buFont typeface="Arial" pitchFamily="34" charset="0"/>
              <a:buChar char="•"/>
              <a:tabLst/>
              <a:defRPr/>
            </a:pPr>
            <a:r>
              <a:rPr kumimoji="0" lang="en-US" sz="3600" b="0" i="0" u="none" strike="noStrike" kern="1200" cap="none" spc="0" normalizeH="0" baseline="0" noProof="0" dirty="0">
                <a:ln>
                  <a:noFill/>
                </a:ln>
                <a:solidFill>
                  <a:prstClr val="black"/>
                </a:solidFill>
                <a:effectLst/>
                <a:uLnTx/>
                <a:uFillTx/>
                <a:latin typeface="Corbel" panose="020B0503020204020204"/>
                <a:ea typeface="+mn-ea"/>
                <a:cs typeface="+mn-cs"/>
              </a:rPr>
              <a:t>Includes a ranked list of all projects that applied for CWSRF assistance- aka the Project Priority List </a:t>
            </a:r>
          </a:p>
          <a:p>
            <a:pPr marL="223838" marR="0" lvl="0" indent="-228600" algn="l" defTabSz="914400" rtl="0" eaLnBrk="1" fontAlgn="auto" latinLnBrk="0" hangingPunct="1">
              <a:lnSpc>
                <a:spcPct val="90000"/>
              </a:lnSpc>
              <a:spcBef>
                <a:spcPts val="16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7951227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21">
            <a:extLst>
              <a:ext uri="{FF2B5EF4-FFF2-40B4-BE49-F238E27FC236}">
                <a16:creationId xmlns:a16="http://schemas.microsoft.com/office/drawing/2014/main" id="{4F645BF8-7885-4398-80BC-4C0DF24F5C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3" name="Rectangle 23">
            <a:extLst>
              <a:ext uri="{FF2B5EF4-FFF2-40B4-BE49-F238E27FC236}">
                <a16:creationId xmlns:a16="http://schemas.microsoft.com/office/drawing/2014/main" id="{3212FB65-CD2B-4005-B910-132DCE19FC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EC7A0951-B67D-5A40-AD37-FC23B5FAC205}"/>
              </a:ext>
            </a:extLst>
          </p:cNvPr>
          <p:cNvSpPr txBox="1"/>
          <p:nvPr/>
        </p:nvSpPr>
        <p:spPr>
          <a:xfrm>
            <a:off x="252919" y="1123837"/>
            <a:ext cx="2947482" cy="4601183"/>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600" b="1" i="0" u="none" strike="noStrike" kern="1200" cap="none" spc="-60" normalizeH="0" baseline="0" noProof="0" dirty="0">
                <a:ln>
                  <a:noFill/>
                </a:ln>
                <a:solidFill>
                  <a:srgbClr val="FFFFFF"/>
                </a:solidFill>
                <a:effectLst/>
                <a:uLnTx/>
                <a:uFillTx/>
                <a:latin typeface="Corbel" panose="020B0503020204020204"/>
                <a:ea typeface="+mn-ea"/>
                <a:cs typeface="+mn-cs"/>
              </a:rPr>
              <a:t>Pennsylvania CWSRF Example:  </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600" b="1" i="0" u="none" strike="noStrike" kern="1200" cap="none" spc="-60" normalizeH="0" baseline="0" noProof="0" dirty="0">
                <a:ln>
                  <a:noFill/>
                </a:ln>
                <a:solidFill>
                  <a:srgbClr val="FFFFFF"/>
                </a:solidFill>
                <a:effectLst/>
                <a:uLnTx/>
                <a:uFillTx/>
                <a:latin typeface="Corbel" panose="020B0503020204020204"/>
                <a:ea typeface="+mn-ea"/>
                <a:cs typeface="+mn-cs"/>
              </a:rPr>
              <a:t>City of Chester Stormwater Authority</a:t>
            </a:r>
          </a:p>
        </p:txBody>
      </p:sp>
      <p:sp>
        <p:nvSpPr>
          <p:cNvPr id="6" name="Content Placeholder 4">
            <a:extLst>
              <a:ext uri="{FF2B5EF4-FFF2-40B4-BE49-F238E27FC236}">
                <a16:creationId xmlns:a16="http://schemas.microsoft.com/office/drawing/2014/main" id="{C93A1064-E554-192B-3DFE-C1B3BAD7FCAD}"/>
              </a:ext>
            </a:extLst>
          </p:cNvPr>
          <p:cNvSpPr txBox="1">
            <a:spLocks/>
          </p:cNvSpPr>
          <p:nvPr/>
        </p:nvSpPr>
        <p:spPr>
          <a:xfrm>
            <a:off x="3707824" y="864108"/>
            <a:ext cx="4797395" cy="5120640"/>
          </a:xfrm>
          <a:prstGeom prst="rect">
            <a:avLst/>
          </a:prstGeom>
        </p:spPr>
        <p:txBody>
          <a:bodyPr vert="horz" lIns="91440" tIns="45720" rIns="91440" bIns="45720" rtlCol="0" anchor="ctr">
            <a:normAutofit/>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pPr marL="383858" marR="0" lvl="0" indent="-182880" algn="l" defTabSz="914400" rtl="0" eaLnBrk="1" fontAlgn="auto" latinLnBrk="0" hangingPunct="1">
              <a:lnSpc>
                <a:spcPct val="90000"/>
              </a:lnSpc>
              <a:spcBef>
                <a:spcPts val="1600"/>
              </a:spcBef>
              <a:spcAft>
                <a:spcPts val="0"/>
              </a:spcAft>
              <a:buClr>
                <a:srgbClr val="0F6FC6"/>
              </a:buClr>
              <a:buSzTx/>
              <a:buFont typeface="Wingdings 2" pitchFamily="18" charset="2"/>
              <a:buChar char=""/>
              <a:tabLst/>
              <a:defRPr/>
            </a:pPr>
            <a:endParaRPr kumimoji="0" lang="en-US" sz="2400" b="0" i="0" u="none" strike="noStrike" kern="1200" cap="none" spc="0" normalizeH="0" baseline="0" noProof="0" dirty="0">
              <a:ln>
                <a:noFill/>
              </a:ln>
              <a:solidFill>
                <a:prstClr val="black">
                  <a:lumMod val="65000"/>
                  <a:lumOff val="35000"/>
                </a:prstClr>
              </a:solidFill>
              <a:effectLst/>
              <a:uLnTx/>
              <a:uFillTx/>
              <a:latin typeface="Corbel" panose="020B0503020204020204"/>
              <a:ea typeface="+mn-ea"/>
              <a:cs typeface="+mn-cs"/>
            </a:endParaRPr>
          </a:p>
          <a:p>
            <a:pPr marL="383858" marR="0" lvl="0" indent="-182880" algn="l" defTabSz="914400" rtl="0" eaLnBrk="1" fontAlgn="auto" latinLnBrk="0" hangingPunct="1">
              <a:lnSpc>
                <a:spcPct val="90000"/>
              </a:lnSpc>
              <a:spcBef>
                <a:spcPts val="1600"/>
              </a:spcBef>
              <a:spcAft>
                <a:spcPts val="0"/>
              </a:spcAft>
              <a:buClr>
                <a:srgbClr val="0F6FC6"/>
              </a:buClr>
              <a:buSzTx/>
              <a:buFont typeface="Wingdings 2" pitchFamily="18" charset="2"/>
              <a:buChar char=""/>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orbel" panose="020B0503020204020204"/>
                <a:ea typeface="+mn-ea"/>
                <a:cs typeface="+mn-cs"/>
              </a:rPr>
              <a:t>CWSRF financing to implement the City of Chester Green Stormwater Infrastructure Plan</a:t>
            </a:r>
          </a:p>
          <a:p>
            <a:pPr marL="383858" marR="0" lvl="0" indent="-182880" algn="l" defTabSz="914400" rtl="0" eaLnBrk="1" fontAlgn="auto" latinLnBrk="0" hangingPunct="1">
              <a:lnSpc>
                <a:spcPct val="90000"/>
              </a:lnSpc>
              <a:spcBef>
                <a:spcPts val="1600"/>
              </a:spcBef>
              <a:spcAft>
                <a:spcPts val="0"/>
              </a:spcAft>
              <a:buClr>
                <a:srgbClr val="0F6FC6"/>
              </a:buClr>
              <a:buSzTx/>
              <a:buFont typeface="Wingdings 2" pitchFamily="18" charset="2"/>
              <a:buChar char=""/>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orbel" panose="020B0503020204020204"/>
                <a:ea typeface="+mn-ea"/>
                <a:cs typeface="+mn-cs"/>
              </a:rPr>
              <a:t>Rehabilitation/improvement program for the City’s stormwater system </a:t>
            </a:r>
          </a:p>
          <a:p>
            <a:pPr marL="383858" marR="0" lvl="0" indent="-182880" algn="l" defTabSz="914400" rtl="0" eaLnBrk="1" fontAlgn="auto" latinLnBrk="0" hangingPunct="1">
              <a:lnSpc>
                <a:spcPct val="90000"/>
              </a:lnSpc>
              <a:spcBef>
                <a:spcPts val="1600"/>
              </a:spcBef>
              <a:spcAft>
                <a:spcPts val="0"/>
              </a:spcAft>
              <a:buClr>
                <a:srgbClr val="0F6FC6"/>
              </a:buClr>
              <a:buSzTx/>
              <a:buFont typeface="Wingdings 2" pitchFamily="18" charset="2"/>
              <a:buChar char=""/>
              <a:tabLst/>
              <a:defRPr/>
            </a:pPr>
            <a:endParaRPr kumimoji="0" lang="en-US" sz="2400" b="0" i="0" u="none" strike="noStrike" kern="1200" cap="none" spc="0" normalizeH="0" baseline="0" noProof="0" dirty="0">
              <a:ln>
                <a:noFill/>
              </a:ln>
              <a:solidFill>
                <a:prstClr val="black">
                  <a:lumMod val="65000"/>
                  <a:lumOff val="35000"/>
                </a:prstClr>
              </a:solidFill>
              <a:effectLst/>
              <a:uLnTx/>
              <a:uFillTx/>
              <a:latin typeface="Corbel" panose="020B0503020204020204"/>
              <a:ea typeface="+mn-ea"/>
              <a:cs typeface="+mn-cs"/>
            </a:endParaRPr>
          </a:p>
          <a:p>
            <a:pPr marL="383858" marR="0" lvl="0" indent="-182880" algn="l" defTabSz="914400" rtl="0" eaLnBrk="1" fontAlgn="auto" latinLnBrk="0" hangingPunct="1">
              <a:lnSpc>
                <a:spcPct val="90000"/>
              </a:lnSpc>
              <a:spcBef>
                <a:spcPts val="1600"/>
              </a:spcBef>
              <a:spcAft>
                <a:spcPts val="0"/>
              </a:spcAft>
              <a:buClr>
                <a:srgbClr val="0F6FC6"/>
              </a:buClr>
              <a:buSzTx/>
              <a:buFont typeface="Wingdings 2" pitchFamily="18" charset="2"/>
              <a:buChar char=""/>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orbel" panose="020B0503020204020204"/>
                <a:ea typeface="+mn-ea"/>
                <a:cs typeface="+mn-cs"/>
              </a:rPr>
              <a:t>Catch Basin Retrofit Program including installation of inlet inserts and filters to remove trash and sediment from stormwater </a:t>
            </a:r>
          </a:p>
        </p:txBody>
      </p:sp>
      <p:pic>
        <p:nvPicPr>
          <p:cNvPr id="8" name="Picture 7">
            <a:extLst>
              <a:ext uri="{FF2B5EF4-FFF2-40B4-BE49-F238E27FC236}">
                <a16:creationId xmlns:a16="http://schemas.microsoft.com/office/drawing/2014/main" id="{D0D6A15F-9CF5-055D-467B-AB7C33F0D0FE}"/>
              </a:ext>
            </a:extLst>
          </p:cNvPr>
          <p:cNvPicPr>
            <a:picLocks noChangeAspect="1"/>
          </p:cNvPicPr>
          <p:nvPr/>
        </p:nvPicPr>
        <p:blipFill rotWithShape="1">
          <a:blip r:embed="rId3"/>
          <a:srcRect l="15645" r="8541"/>
          <a:stretch/>
        </p:blipFill>
        <p:spPr>
          <a:xfrm>
            <a:off x="8748411" y="214707"/>
            <a:ext cx="2598498" cy="2236419"/>
          </a:xfrm>
          <a:prstGeom prst="rect">
            <a:avLst/>
          </a:prstGeom>
        </p:spPr>
      </p:pic>
      <p:sp>
        <p:nvSpPr>
          <p:cNvPr id="2" name="Slide Number Placeholder 1">
            <a:extLst>
              <a:ext uri="{FF2B5EF4-FFF2-40B4-BE49-F238E27FC236}">
                <a16:creationId xmlns:a16="http://schemas.microsoft.com/office/drawing/2014/main" id="{8F36570E-4464-464A-0AFA-CD3031AAB260}"/>
              </a:ext>
            </a:extLst>
          </p:cNvPr>
          <p:cNvSpPr>
            <a:spLocks noGrp="1"/>
          </p:cNvSpPr>
          <p:nvPr>
            <p:ph type="sldNum" sz="quarter" idx="12"/>
          </p:nvPr>
        </p:nvSpPr>
        <p:spPr>
          <a:xfrm>
            <a:off x="10634135" y="6356350"/>
            <a:ext cx="1530927" cy="365125"/>
          </a:xfrm>
        </p:spPr>
        <p:txBody>
          <a:bodyPr vert="horz" lIns="91440" tIns="45720" rIns="91440" bIns="45720" rtlCol="0"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4FAB73BC-B049-4115-A692-8D63A059BFB8}" type="slidenum">
              <a:rPr kumimoji="0" lang="en-US" sz="1200" b="1" i="0" u="none" strike="noStrike" kern="1200" cap="none" spc="0" normalizeH="0" baseline="0" noProof="0" dirty="0">
                <a:ln>
                  <a:noFill/>
                </a:ln>
                <a:solidFill>
                  <a:srgbClr val="0F6FC6"/>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43</a:t>
            </a:fld>
            <a:endParaRPr kumimoji="0" lang="en-US" sz="1200" b="1" i="0" u="none" strike="noStrike" kern="1200" cap="none" spc="0" normalizeH="0" baseline="0" noProof="0" dirty="0">
              <a:ln>
                <a:noFill/>
              </a:ln>
              <a:solidFill>
                <a:srgbClr val="0F6FC6"/>
              </a:solidFill>
              <a:effectLst/>
              <a:uLnTx/>
              <a:uFillTx/>
              <a:latin typeface="Corbel" panose="020B0503020204020204"/>
              <a:ea typeface="+mn-ea"/>
              <a:cs typeface="+mn-cs"/>
            </a:endParaRPr>
          </a:p>
        </p:txBody>
      </p:sp>
      <p:sp>
        <p:nvSpPr>
          <p:cNvPr id="9" name="AutoShape 2" descr="Stormwater Authority of the City of Chester | Corvias">
            <a:extLst>
              <a:ext uri="{FF2B5EF4-FFF2-40B4-BE49-F238E27FC236}">
                <a16:creationId xmlns:a16="http://schemas.microsoft.com/office/drawing/2014/main" id="{4B083225-BE22-03B6-9EA2-5FE7AE2CFF7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rbel" panose="020B0503020204020204"/>
              <a:ea typeface="+mn-ea"/>
              <a:cs typeface="+mn-cs"/>
            </a:endParaRPr>
          </a:p>
        </p:txBody>
      </p:sp>
      <p:pic>
        <p:nvPicPr>
          <p:cNvPr id="1028" name="Picture 4" descr="EPA awards $2.4M grant to Chester for stormwater projects – Delco Times">
            <a:extLst>
              <a:ext uri="{FF2B5EF4-FFF2-40B4-BE49-F238E27FC236}">
                <a16:creationId xmlns:a16="http://schemas.microsoft.com/office/drawing/2014/main" id="{75D08660-EA33-D663-C1DF-83180D5D66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48410" y="4546764"/>
            <a:ext cx="2658095" cy="199214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hester Stormwater Authority and Corvias showcase their first project in  the city – Delco Times">
            <a:extLst>
              <a:ext uri="{FF2B5EF4-FFF2-40B4-BE49-F238E27FC236}">
                <a16:creationId xmlns:a16="http://schemas.microsoft.com/office/drawing/2014/main" id="{D808AB50-2906-23B1-6F08-476C786D53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8410" y="2602445"/>
            <a:ext cx="2651187" cy="1761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32591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0E56C0-B8AB-7387-53FC-DBED9244D84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200" b="1" i="0" u="none" strike="noStrike" kern="1200" cap="none" spc="0" normalizeH="0" baseline="0" noProof="0" smtClean="0">
                <a:ln>
                  <a:noFill/>
                </a:ln>
                <a:solidFill>
                  <a:srgbClr val="0F6FC6"/>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1" i="0" u="none" strike="noStrike" kern="1200" cap="none" spc="0" normalizeH="0" baseline="0" noProof="0" dirty="0">
              <a:ln>
                <a:noFill/>
              </a:ln>
              <a:solidFill>
                <a:srgbClr val="0F6FC6"/>
              </a:solidFill>
              <a:effectLst/>
              <a:uLnTx/>
              <a:uFillTx/>
              <a:latin typeface="Corbel" panose="020B0503020204020204"/>
              <a:ea typeface="+mn-ea"/>
              <a:cs typeface="+mn-cs"/>
            </a:endParaRPr>
          </a:p>
        </p:txBody>
      </p:sp>
      <p:sp>
        <p:nvSpPr>
          <p:cNvPr id="4" name="TextBox 3">
            <a:extLst>
              <a:ext uri="{FF2B5EF4-FFF2-40B4-BE49-F238E27FC236}">
                <a16:creationId xmlns:a16="http://schemas.microsoft.com/office/drawing/2014/main" id="{80450A38-AF04-E4D2-7C7D-B3B100CF2133}"/>
              </a:ext>
            </a:extLst>
          </p:cNvPr>
          <p:cNvSpPr txBox="1"/>
          <p:nvPr/>
        </p:nvSpPr>
        <p:spPr>
          <a:xfrm>
            <a:off x="4951905" y="285812"/>
            <a:ext cx="2288190"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60" normalizeH="0" baseline="0" noProof="0" dirty="0">
                <a:ln>
                  <a:noFill/>
                </a:ln>
                <a:solidFill>
                  <a:srgbClr val="0F6FC6"/>
                </a:solidFill>
                <a:effectLst/>
                <a:uLnTx/>
                <a:uFillTx/>
                <a:latin typeface="Corbel" panose="020B0503020204020204"/>
                <a:ea typeface="+mn-ea"/>
                <a:cs typeface="+mn-cs"/>
              </a:rPr>
              <a:t>Next Steps</a:t>
            </a:r>
          </a:p>
        </p:txBody>
      </p:sp>
      <p:sp>
        <p:nvSpPr>
          <p:cNvPr id="5" name="TextBox 4">
            <a:extLst>
              <a:ext uri="{FF2B5EF4-FFF2-40B4-BE49-F238E27FC236}">
                <a16:creationId xmlns:a16="http://schemas.microsoft.com/office/drawing/2014/main" id="{DF4EB025-55AA-2DDE-46E9-4CB1FE42258C}"/>
              </a:ext>
            </a:extLst>
          </p:cNvPr>
          <p:cNvSpPr txBox="1"/>
          <p:nvPr/>
        </p:nvSpPr>
        <p:spPr>
          <a:xfrm>
            <a:off x="569494" y="1041023"/>
            <a:ext cx="11053011" cy="5816977"/>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Corbel" panose="020B0503020204020204"/>
                <a:ea typeface="+mn-ea"/>
                <a:cs typeface="+mn-cs"/>
              </a:rPr>
              <a:t>Develop your plans and identify needs.</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orbel" panose="020B0503020204020204"/>
                <a:ea typeface="+mn-ea"/>
                <a:cs typeface="+mn-cs"/>
              </a:rPr>
              <a:t>Develop a capital improvement plan.</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Corbel" panose="020B0503020204020204"/>
                <a:ea typeface="+mn-ea"/>
                <a:cs typeface="+mn-cs"/>
              </a:rPr>
              <a:t>Engage with your state SRF program.</a:t>
            </a:r>
            <a:endParaRPr kumimoji="0" lang="en-US" sz="2800"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orbel" panose="020B0503020204020204"/>
                <a:ea typeface="+mn-ea"/>
                <a:cs typeface="+mn-cs"/>
              </a:rPr>
              <a:t>Each state has a process and timeline for applications.</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orbel" panose="020B0503020204020204"/>
                <a:ea typeface="+mn-ea"/>
                <a:cs typeface="+mn-cs"/>
              </a:rPr>
              <a:t>Discuss funding options (SRF base, SRF BIL, state funding, etc.) to build a plan.</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orbel" panose="020B0503020204020204"/>
                <a:ea typeface="+mn-ea"/>
                <a:cs typeface="+mn-cs"/>
              </a:rPr>
              <a:t>State SRFs may provide planning and development assistance.</a:t>
            </a: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Corbel" panose="020B0503020204020204"/>
                <a:ea typeface="+mn-ea"/>
                <a:cs typeface="+mn-cs"/>
              </a:rPr>
              <a:t>Build an ongoing relationship with the state SRF.</a:t>
            </a:r>
            <a:endParaRPr kumimoji="0" lang="en-US" sz="2800"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orbel" panose="020B0503020204020204"/>
                <a:ea typeface="+mn-ea"/>
                <a:cs typeface="+mn-cs"/>
              </a:rPr>
              <a:t>BIL funds are FY 2022-2026. </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orbel" panose="020B0503020204020204"/>
                <a:ea typeface="+mn-ea"/>
                <a:cs typeface="+mn-cs"/>
              </a:rPr>
              <a:t>Base SRF programs are ongoing.</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2362304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2D41C-33F8-4F59-82D1-E6D0E8734FC1}"/>
              </a:ext>
            </a:extLst>
          </p:cNvPr>
          <p:cNvSpPr>
            <a:spLocks noGrp="1"/>
          </p:cNvSpPr>
          <p:nvPr>
            <p:ph type="title"/>
          </p:nvPr>
        </p:nvSpPr>
        <p:spPr>
          <a:xfrm>
            <a:off x="252918" y="761999"/>
            <a:ext cx="2947482" cy="3381870"/>
          </a:xfrm>
        </p:spPr>
        <p:txBody>
          <a:bodyPr vert="horz" lIns="91440" tIns="45720" rIns="91440" bIns="45720" rtlCol="0">
            <a:normAutofit/>
          </a:bodyPr>
          <a:lstStyle/>
          <a:p>
            <a:pPr algn="ctr"/>
            <a:r>
              <a:rPr lang="en-US" spc="-100" dirty="0"/>
              <a:t>SRF Websites and Contact Info</a:t>
            </a:r>
          </a:p>
        </p:txBody>
      </p:sp>
      <p:sp>
        <p:nvSpPr>
          <p:cNvPr id="3" name="Content Placeholder 2">
            <a:extLst>
              <a:ext uri="{FF2B5EF4-FFF2-40B4-BE49-F238E27FC236}">
                <a16:creationId xmlns:a16="http://schemas.microsoft.com/office/drawing/2014/main" id="{251E39FE-010B-4153-A839-FFBF9EBADB0F}"/>
              </a:ext>
            </a:extLst>
          </p:cNvPr>
          <p:cNvSpPr>
            <a:spLocks noGrp="1"/>
          </p:cNvSpPr>
          <p:nvPr>
            <p:ph idx="1"/>
          </p:nvPr>
        </p:nvSpPr>
        <p:spPr>
          <a:xfrm>
            <a:off x="3869267" y="761999"/>
            <a:ext cx="7676690" cy="5333999"/>
          </a:xfrm>
        </p:spPr>
        <p:txBody>
          <a:bodyPr vert="horz" lIns="91440" tIns="45720" rIns="91440" bIns="45720" rtlCol="0">
            <a:normAutofit/>
          </a:bodyPr>
          <a:lstStyle/>
          <a:p>
            <a:pPr marL="0" indent="0">
              <a:buNone/>
            </a:pPr>
            <a:endParaRPr lang="en-US" sz="2800" dirty="0"/>
          </a:p>
          <a:p>
            <a:pPr marL="0" indent="0">
              <a:buNone/>
            </a:pPr>
            <a:r>
              <a:rPr lang="en-US" sz="2400" dirty="0"/>
              <a:t>EPA CWSRF: </a:t>
            </a:r>
            <a:r>
              <a:rPr lang="en-US" sz="2400" dirty="0">
                <a:hlinkClick r:id="rId3"/>
              </a:rPr>
              <a:t>https://www.epa/gov/cwsrf</a:t>
            </a:r>
            <a:r>
              <a:rPr lang="en-US" sz="2400" dirty="0"/>
              <a:t> </a:t>
            </a:r>
          </a:p>
          <a:p>
            <a:pPr marL="0" indent="0">
              <a:buNone/>
            </a:pPr>
            <a:r>
              <a:rPr lang="en-US" sz="2400" dirty="0">
                <a:hlinkClick r:id="rId4"/>
              </a:rPr>
              <a:t>Souders.alison@epa.gov</a:t>
            </a:r>
            <a:r>
              <a:rPr lang="en-US" sz="2400" dirty="0"/>
              <a:t> </a:t>
            </a:r>
          </a:p>
          <a:p>
            <a:pPr marL="0" indent="0">
              <a:buNone/>
            </a:pPr>
            <a:r>
              <a:rPr lang="en-US" sz="2400" dirty="0">
                <a:hlinkClick r:id="rId5"/>
              </a:rPr>
              <a:t>cwsrf@epa.gov</a:t>
            </a:r>
            <a:r>
              <a:rPr lang="en-US" sz="2400" dirty="0"/>
              <a:t> </a:t>
            </a:r>
          </a:p>
          <a:p>
            <a:pPr marL="0" indent="0">
              <a:buNone/>
            </a:pPr>
            <a:endParaRPr lang="en-US" sz="2400" dirty="0"/>
          </a:p>
          <a:p>
            <a:r>
              <a:rPr lang="en-US" sz="2100" dirty="0"/>
              <a:t>North Carolina - </a:t>
            </a:r>
            <a:r>
              <a:rPr lang="en-US" sz="2100" dirty="0">
                <a:hlinkClick r:id="rId6"/>
              </a:rPr>
              <a:t>Clean Water State Revolving Fund | NC DEQ</a:t>
            </a:r>
            <a:endParaRPr lang="en-US" sz="2100" dirty="0"/>
          </a:p>
          <a:p>
            <a:r>
              <a:rPr lang="en-US" sz="2100" dirty="0"/>
              <a:t>South Carolina - </a:t>
            </a:r>
            <a:r>
              <a:rPr lang="en-US" sz="2100" dirty="0">
                <a:hlinkClick r:id="rId7"/>
              </a:rPr>
              <a:t>State Revolving Fund (SRF) Program | SCDHEC</a:t>
            </a:r>
            <a:endParaRPr lang="en-US" sz="2100" dirty="0"/>
          </a:p>
          <a:p>
            <a:r>
              <a:rPr lang="en-US" sz="2100" dirty="0"/>
              <a:t>Georgia - </a:t>
            </a:r>
            <a:r>
              <a:rPr lang="en-US" sz="2100" dirty="0">
                <a:hlinkClick r:id="rId8"/>
              </a:rPr>
              <a:t>Clean Water State Revolving Fund | Georgia Environmental Finance Authority</a:t>
            </a:r>
            <a:endParaRPr lang="en-US" sz="2100" dirty="0"/>
          </a:p>
          <a:p>
            <a:r>
              <a:rPr lang="en-US" sz="2100" dirty="0"/>
              <a:t>Florida- </a:t>
            </a:r>
            <a:r>
              <a:rPr lang="en-US" sz="2100" dirty="0">
                <a:hlinkClick r:id="rId9"/>
              </a:rPr>
              <a:t>CWSRF Program | Florida Department of Environmental Protection</a:t>
            </a:r>
            <a:endParaRPr lang="en-US" sz="2100" dirty="0"/>
          </a:p>
        </p:txBody>
      </p:sp>
      <p:pic>
        <p:nvPicPr>
          <p:cNvPr id="31" name="Picture 30">
            <a:extLst>
              <a:ext uri="{FF2B5EF4-FFF2-40B4-BE49-F238E27FC236}">
                <a16:creationId xmlns:a16="http://schemas.microsoft.com/office/drawing/2014/main" id="{C51DCC2A-A08E-4888-8083-E57F1E3C249B}"/>
              </a:ext>
            </a:extLst>
          </p:cNvPr>
          <p:cNvPicPr>
            <a:picLocks noChangeAspect="1"/>
          </p:cNvPicPr>
          <p:nvPr/>
        </p:nvPicPr>
        <p:blipFill rotWithShape="1">
          <a:blip r:embed="rId10">
            <a:extLst>
              <a:ext uri="{28A0092B-C50C-407E-A947-70E740481C1C}">
                <a14:useLocalDpi xmlns:a14="http://schemas.microsoft.com/office/drawing/2010/main" val="0"/>
              </a:ext>
            </a:extLst>
          </a:blip>
          <a:srcRect l="29950" t="32297" r="31521" b="31405"/>
          <a:stretch/>
        </p:blipFill>
        <p:spPr>
          <a:xfrm>
            <a:off x="646043" y="3867037"/>
            <a:ext cx="2161233" cy="2036088"/>
          </a:xfrm>
          <a:prstGeom prst="rect">
            <a:avLst/>
          </a:prstGeom>
        </p:spPr>
      </p:pic>
      <p:sp>
        <p:nvSpPr>
          <p:cNvPr id="4" name="Slide Number Placeholder 3">
            <a:extLst>
              <a:ext uri="{FF2B5EF4-FFF2-40B4-BE49-F238E27FC236}">
                <a16:creationId xmlns:a16="http://schemas.microsoft.com/office/drawing/2014/main" id="{76A9C766-9F5D-48AF-B4F3-055956EF4427}"/>
              </a:ext>
            </a:extLst>
          </p:cNvPr>
          <p:cNvSpPr>
            <a:spLocks noGrp="1"/>
          </p:cNvSpPr>
          <p:nvPr>
            <p:ph type="sldNum" sz="quarter" idx="12"/>
          </p:nvPr>
        </p:nvSpPr>
        <p:spPr>
          <a:xfrm>
            <a:off x="10634135" y="6356350"/>
            <a:ext cx="1530927" cy="365125"/>
          </a:xfrm>
        </p:spPr>
        <p:txBody>
          <a:bodyPr vert="horz" lIns="91440" tIns="45720" rIns="91440" bIns="45720" rtlCol="0">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4FAB73BC-B049-4115-A692-8D63A059BFB8}" type="slidenum">
              <a:rPr kumimoji="0" lang="en-US" sz="1200" b="1" i="0" u="none" strike="noStrike" kern="1200" cap="none" spc="0" normalizeH="0" baseline="0" noProof="0" dirty="0">
                <a:ln>
                  <a:noFill/>
                </a:ln>
                <a:solidFill>
                  <a:srgbClr val="0F6FC6"/>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45</a:t>
            </a:fld>
            <a:endParaRPr kumimoji="0" lang="en-US" sz="1200" b="1" i="0" u="none" strike="noStrike" kern="1200" cap="none" spc="0" normalizeH="0" baseline="0" noProof="0">
              <a:ln>
                <a:noFill/>
              </a:ln>
              <a:solidFill>
                <a:srgbClr val="0F6FC6"/>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3696356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B1F534-5224-6BE7-B951-B71A6CB1E9D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200" b="1" i="0" u="none" strike="noStrike" kern="1200" cap="none" spc="0" normalizeH="0" baseline="0" noProof="0" smtClean="0">
                <a:ln>
                  <a:noFill/>
                </a:ln>
                <a:solidFill>
                  <a:srgbClr val="0F6FC6"/>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1" i="0" u="none" strike="noStrike" kern="1200" cap="none" spc="0" normalizeH="0" baseline="0" noProof="0" dirty="0">
              <a:ln>
                <a:noFill/>
              </a:ln>
              <a:solidFill>
                <a:srgbClr val="0F6FC6"/>
              </a:solidFill>
              <a:effectLst/>
              <a:uLnTx/>
              <a:uFillTx/>
              <a:latin typeface="Corbel" panose="020B0503020204020204"/>
              <a:ea typeface="+mn-ea"/>
              <a:cs typeface="+mn-cs"/>
            </a:endParaRPr>
          </a:p>
        </p:txBody>
      </p:sp>
      <p:pic>
        <p:nvPicPr>
          <p:cNvPr id="4" name="Picture 3">
            <a:extLst>
              <a:ext uri="{FF2B5EF4-FFF2-40B4-BE49-F238E27FC236}">
                <a16:creationId xmlns:a16="http://schemas.microsoft.com/office/drawing/2014/main" id="{1A4C3166-B9D0-8D58-65DA-4C23A059FAD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92341746-60C7-D955-8B95-3A533A26F7EB}"/>
              </a:ext>
            </a:extLst>
          </p:cNvPr>
          <p:cNvSpPr/>
          <p:nvPr/>
        </p:nvSpPr>
        <p:spPr>
          <a:xfrm>
            <a:off x="26938" y="0"/>
            <a:ext cx="12192000" cy="6858000"/>
          </a:xfrm>
          <a:prstGeom prst="rect">
            <a:avLst/>
          </a:prstGeom>
          <a:solidFill>
            <a:srgbClr val="262626">
              <a:alpha val="45098"/>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50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5" name="Rectangle 4">
            <a:extLst>
              <a:ext uri="{FF2B5EF4-FFF2-40B4-BE49-F238E27FC236}">
                <a16:creationId xmlns:a16="http://schemas.microsoft.com/office/drawing/2014/main" id="{C05F4402-469E-2EA2-9171-C7235FBDD32E}"/>
              </a:ext>
            </a:extLst>
          </p:cNvPr>
          <p:cNvSpPr/>
          <p:nvPr/>
        </p:nvSpPr>
        <p:spPr>
          <a:xfrm>
            <a:off x="0" y="5915229"/>
            <a:ext cx="12192000" cy="942771"/>
          </a:xfrm>
          <a:prstGeom prst="rect">
            <a:avLst/>
          </a:prstGeom>
          <a:solidFill>
            <a:srgbClr val="0054A6"/>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D15E118C-B55F-162D-E600-FBE12233EE9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62667" y="5774114"/>
            <a:ext cx="4085483" cy="1259690"/>
          </a:xfrm>
          <a:prstGeom prst="rect">
            <a:avLst/>
          </a:prstGeom>
        </p:spPr>
      </p:pic>
      <p:pic>
        <p:nvPicPr>
          <p:cNvPr id="7" name="Picture 6" descr="Logo&#10;&#10;Description automatically generated">
            <a:extLst>
              <a:ext uri="{FF2B5EF4-FFF2-40B4-BE49-F238E27FC236}">
                <a16:creationId xmlns:a16="http://schemas.microsoft.com/office/drawing/2014/main" id="{DB4A88AA-1E1B-6DE2-5D55-E0D0684D3E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70403" y="5908092"/>
            <a:ext cx="1221597" cy="942771"/>
          </a:xfrm>
          <a:prstGeom prst="rect">
            <a:avLst/>
          </a:prstGeom>
        </p:spPr>
      </p:pic>
      <p:pic>
        <p:nvPicPr>
          <p:cNvPr id="8" name="Picture 7">
            <a:extLst>
              <a:ext uri="{FF2B5EF4-FFF2-40B4-BE49-F238E27FC236}">
                <a16:creationId xmlns:a16="http://schemas.microsoft.com/office/drawing/2014/main" id="{4FE0286F-0CB6-DC87-355D-49018D9B8931}"/>
              </a:ext>
            </a:extLst>
          </p:cNvPr>
          <p:cNvPicPr>
            <a:picLocks noChangeAspect="1"/>
          </p:cNvPicPr>
          <p:nvPr/>
        </p:nvPicPr>
        <p:blipFill>
          <a:blip r:embed="rId6"/>
          <a:stretch>
            <a:fillRect/>
          </a:stretch>
        </p:blipFill>
        <p:spPr>
          <a:xfrm>
            <a:off x="10036864" y="5976144"/>
            <a:ext cx="765405" cy="820939"/>
          </a:xfrm>
          <a:prstGeom prst="rect">
            <a:avLst/>
          </a:prstGeom>
        </p:spPr>
      </p:pic>
    </p:spTree>
    <p:extLst>
      <p:ext uri="{BB962C8B-B14F-4D97-AF65-F5344CB8AC3E}">
        <p14:creationId xmlns:p14="http://schemas.microsoft.com/office/powerpoint/2010/main" val="18057004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32BEC7F2-5352-41A7-841E-49F6F030231A}"/>
              </a:ext>
            </a:extLst>
          </p:cNvPr>
          <p:cNvSpPr>
            <a:spLocks noGrp="1" noChangeArrowheads="1"/>
          </p:cNvSpPr>
          <p:nvPr>
            <p:ph type="ctrTitle"/>
          </p:nvPr>
        </p:nvSpPr>
        <p:spPr>
          <a:xfrm>
            <a:off x="251597" y="889674"/>
            <a:ext cx="10881841" cy="2387600"/>
          </a:xfrm>
        </p:spPr>
        <p:txBody>
          <a:bodyPr/>
          <a:lstStyle/>
          <a:p>
            <a:r>
              <a:rPr lang="en-US" sz="4800">
                <a:latin typeface="Verdana"/>
                <a:ea typeface="Verdana"/>
              </a:rPr>
              <a:t>Bipartisan Infrastructure Law Recycling Grant Opportunities</a:t>
            </a:r>
            <a:endParaRPr lang="en-US" sz="4800">
              <a:latin typeface="Verdana" panose="020B0604030504040204" pitchFamily="34" charset="0"/>
              <a:ea typeface="Verdana" panose="020B0604030504040204" pitchFamily="34" charset="0"/>
            </a:endParaRPr>
          </a:p>
        </p:txBody>
      </p:sp>
      <p:sp>
        <p:nvSpPr>
          <p:cNvPr id="17411" name="Rectangle 3">
            <a:extLst>
              <a:ext uri="{FF2B5EF4-FFF2-40B4-BE49-F238E27FC236}">
                <a16:creationId xmlns:a16="http://schemas.microsoft.com/office/drawing/2014/main" id="{E7106B2E-812A-40DA-ABAD-2E6EBADF6040}"/>
              </a:ext>
            </a:extLst>
          </p:cNvPr>
          <p:cNvSpPr>
            <a:spLocks noGrp="1" noChangeArrowheads="1"/>
          </p:cNvSpPr>
          <p:nvPr>
            <p:ph type="subTitle" idx="1"/>
          </p:nvPr>
        </p:nvSpPr>
        <p:spPr>
          <a:xfrm>
            <a:off x="280172" y="3227352"/>
            <a:ext cx="10339463" cy="924985"/>
          </a:xfrm>
        </p:spPr>
        <p:txBody>
          <a:bodyPr/>
          <a:lstStyle/>
          <a:p>
            <a:r>
              <a:rPr lang="en-US" altLang="en-US" sz="2200"/>
              <a:t>Solid Waste Infrastructure for Recycling (SWIFR) Grant Program</a:t>
            </a:r>
            <a:br>
              <a:rPr lang="en-US" altLang="en-US" sz="2200"/>
            </a:br>
            <a:r>
              <a:rPr lang="en-US" altLang="en-US" sz="2200"/>
              <a:t>Recycling Education and Outreach (REO) Grant Program</a:t>
            </a:r>
            <a:endParaRPr lang="en-US" altLang="en-US" sz="2200">
              <a:latin typeface="Verdana" panose="020B0604030504040204" pitchFamily="34" charset="0"/>
              <a:ea typeface="Verdana" panose="020B0604030504040204" pitchFamily="34" charset="0"/>
            </a:endParaRPr>
          </a:p>
        </p:txBody>
      </p:sp>
      <p:sp>
        <p:nvSpPr>
          <p:cNvPr id="9" name="Rectangle 3">
            <a:extLst>
              <a:ext uri="{FF2B5EF4-FFF2-40B4-BE49-F238E27FC236}">
                <a16:creationId xmlns:a16="http://schemas.microsoft.com/office/drawing/2014/main" id="{84FDE65E-7EE0-F643-67DA-86EE7759BCFD}"/>
              </a:ext>
            </a:extLst>
          </p:cNvPr>
          <p:cNvSpPr txBox="1">
            <a:spLocks noChangeArrowheads="1"/>
          </p:cNvSpPr>
          <p:nvPr/>
        </p:nvSpPr>
        <p:spPr bwMode="auto">
          <a:xfrm>
            <a:off x="251597" y="4547358"/>
            <a:ext cx="6367567" cy="92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lnSpc>
                <a:spcPct val="90000"/>
              </a:lnSpc>
              <a:spcBef>
                <a:spcPts val="1000"/>
              </a:spcBef>
              <a:spcAft>
                <a:spcPct val="0"/>
              </a:spcAft>
              <a:buClr>
                <a:schemeClr val="accent1"/>
              </a:buClr>
              <a:buFont typeface="Arial" panose="020B0604020202020204" pitchFamily="34" charset="0"/>
              <a:buNone/>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rtl="0" eaLnBrk="1" fontAlgn="base" hangingPunct="1">
              <a:lnSpc>
                <a:spcPct val="90000"/>
              </a:lnSpc>
              <a:spcBef>
                <a:spcPts val="500"/>
              </a:spcBef>
              <a:spcAft>
                <a:spcPct val="0"/>
              </a:spcAft>
              <a:buClr>
                <a:schemeClr val="accent1"/>
              </a:buClr>
              <a:buFont typeface="Arial" panose="020B0604020202020204" pitchFamily="34" charset="0"/>
              <a:buNone/>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lgn="ctr" rtl="0" eaLnBrk="1" fontAlgn="base" hangingPunct="1">
              <a:lnSpc>
                <a:spcPct val="90000"/>
              </a:lnSpc>
              <a:spcBef>
                <a:spcPts val="500"/>
              </a:spcBef>
              <a:spcAft>
                <a:spcPct val="0"/>
              </a:spcAft>
              <a:buClr>
                <a:schemeClr val="accent1"/>
              </a:buClr>
              <a:buFont typeface="Arial" panose="020B0604020202020204" pitchFamily="34" charset="0"/>
              <a:buNone/>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371600" indent="0" algn="ctr" rtl="0" eaLnBrk="1" fontAlgn="base" hangingPunct="1">
              <a:lnSpc>
                <a:spcPct val="90000"/>
              </a:lnSpc>
              <a:spcBef>
                <a:spcPts val="500"/>
              </a:spcBef>
              <a:spcAft>
                <a:spcPct val="0"/>
              </a:spcAft>
              <a:buClr>
                <a:schemeClr val="accent1"/>
              </a:buClr>
              <a:buFont typeface="Arial" panose="020B0604020202020204" pitchFamily="34" charset="0"/>
              <a:buNone/>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828800" indent="0" algn="ctr" rtl="0" eaLnBrk="1" fontAlgn="base" hangingPunct="1">
              <a:lnSpc>
                <a:spcPct val="90000"/>
              </a:lnSpc>
              <a:spcBef>
                <a:spcPts val="500"/>
              </a:spcBef>
              <a:spcAft>
                <a:spcPct val="0"/>
              </a:spcAft>
              <a:buClr>
                <a:schemeClr val="accent1"/>
              </a:buClr>
              <a:buFont typeface="Arial" panose="020B0604020202020204" pitchFamily="34" charset="0"/>
              <a:buNone/>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0"/>
              </a:spcBef>
              <a:spcAft>
                <a:spcPts val="400"/>
              </a:spcAft>
              <a:buClr>
                <a:srgbClr val="046096"/>
              </a:buClr>
              <a:buSzTx/>
              <a:buFont typeface="Arial" panose="020B0604020202020204" pitchFamily="34" charset="0"/>
              <a:buNone/>
              <a:tabLst/>
              <a:defRPr/>
            </a:pPr>
            <a:r>
              <a:rPr kumimoji="0" lang="en-US" alt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rPr>
              <a:t>U.S. EPA Office of Resource Conservation &amp; Recovery</a:t>
            </a:r>
          </a:p>
          <a:p>
            <a:pPr marL="0" marR="0" lvl="0" indent="0" algn="l" defTabSz="914400" rtl="0" eaLnBrk="1" fontAlgn="base" latinLnBrk="0" hangingPunct="1">
              <a:lnSpc>
                <a:spcPct val="90000"/>
              </a:lnSpc>
              <a:spcBef>
                <a:spcPts val="0"/>
              </a:spcBef>
              <a:spcAft>
                <a:spcPts val="400"/>
              </a:spcAft>
              <a:buClr>
                <a:srgbClr val="046096"/>
              </a:buClr>
              <a:buSzTx/>
              <a:buFont typeface="Arial" panose="020B0604020202020204" pitchFamily="34" charset="0"/>
              <a:buNone/>
              <a:tabLst/>
              <a:defRPr/>
            </a:pPr>
            <a:r>
              <a:rPr kumimoji="0" lang="en-US" alt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rPr>
              <a:t>Resource Conservation and Sustainability Division  </a:t>
            </a:r>
          </a:p>
          <a:p>
            <a:pPr marL="0" marR="0" lvl="0" indent="0" algn="l" defTabSz="914400" rtl="0" eaLnBrk="1" fontAlgn="base" latinLnBrk="0" hangingPunct="1">
              <a:lnSpc>
                <a:spcPct val="90000"/>
              </a:lnSpc>
              <a:spcBef>
                <a:spcPts val="0"/>
              </a:spcBef>
              <a:spcAft>
                <a:spcPts val="400"/>
              </a:spcAft>
              <a:buClr>
                <a:srgbClr val="046096"/>
              </a:buClr>
              <a:buSzTx/>
              <a:buFont typeface="Arial" panose="020B0604020202020204" pitchFamily="34" charset="0"/>
              <a:buNone/>
              <a:tabLst/>
              <a:defRPr/>
            </a:pPr>
            <a:r>
              <a:rPr kumimoji="0" lang="en-US" alt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2118627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A632DED-41A0-4CA3-A51C-CF7C1FEA8EB8}"/>
              </a:ext>
            </a:extLst>
          </p:cNvPr>
          <p:cNvSpPr>
            <a:spLocks noGrp="1"/>
          </p:cNvSpPr>
          <p:nvPr>
            <p:ph type="title"/>
          </p:nvPr>
        </p:nvSpPr>
        <p:spPr/>
        <p:txBody>
          <a:bodyPr/>
          <a:lstStyle/>
          <a:p>
            <a:r>
              <a:rPr lang="en-US">
                <a:latin typeface="Verdana"/>
                <a:ea typeface="Verdana"/>
              </a:rPr>
              <a:t>Grant Programs</a:t>
            </a:r>
            <a:endParaRPr lang="en-US">
              <a:latin typeface="Verdana" panose="020B0604030504040204" pitchFamily="34" charset="0"/>
              <a:ea typeface="Verdana" panose="020B0604030504040204" pitchFamily="34" charset="0"/>
            </a:endParaRPr>
          </a:p>
        </p:txBody>
      </p:sp>
      <p:graphicFrame>
        <p:nvGraphicFramePr>
          <p:cNvPr id="8" name="Content Placeholder 7">
            <a:extLst>
              <a:ext uri="{FF2B5EF4-FFF2-40B4-BE49-F238E27FC236}">
                <a16:creationId xmlns:a16="http://schemas.microsoft.com/office/drawing/2014/main" id="{C63E8F67-4307-4839-979B-AB7278DDDD79}"/>
              </a:ext>
            </a:extLst>
          </p:cNvPr>
          <p:cNvGraphicFramePr>
            <a:graphicFrameLocks noGrp="1"/>
          </p:cNvGraphicFramePr>
          <p:nvPr>
            <p:ph idx="1"/>
          </p:nvPr>
        </p:nvGraphicFramePr>
        <p:xfrm>
          <a:off x="113339" y="60545"/>
          <a:ext cx="9593464" cy="66713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DAD95B24-6699-4860-A7BB-7F50E6D870B7}"/>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900" b="1" i="0" u="none" strike="noStrike" kern="1200" cap="none" spc="0" normalizeH="0" baseline="0" noProof="0" smtClean="0">
                <a:ln>
                  <a:noFill/>
                </a:ln>
                <a:solidFill>
                  <a:srgbClr val="11572C"/>
                </a:solidFill>
                <a:effectLst/>
                <a:uLnTx/>
                <a:uFillTx/>
                <a:latin typeface="Verdana" panose="020B0604030504040204" pitchFamily="34" charset="0"/>
                <a:ea typeface="Verdana" panose="020B060403050404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en-US" sz="900" b="1" i="0" u="none" strike="noStrike" kern="1200" cap="none" spc="0" normalizeH="0" baseline="0" noProof="0">
              <a:ln>
                <a:noFill/>
              </a:ln>
              <a:solidFill>
                <a:srgbClr val="11572C"/>
              </a:solidFill>
              <a:effectLst/>
              <a:uLnTx/>
              <a:uFillTx/>
              <a:latin typeface="Verdana" panose="020B0604030504040204" pitchFamily="34" charset="0"/>
              <a:ea typeface="Verdana" panose="020B0604030504040204" pitchFamily="34" charset="0"/>
            </a:endParaRPr>
          </a:p>
        </p:txBody>
      </p:sp>
      <p:sp>
        <p:nvSpPr>
          <p:cNvPr id="208" name="Rectangle 207">
            <a:extLst>
              <a:ext uri="{FF2B5EF4-FFF2-40B4-BE49-F238E27FC236}">
                <a16:creationId xmlns:a16="http://schemas.microsoft.com/office/drawing/2014/main" id="{6C9302AA-8076-04E2-124A-475AEB71C489}"/>
              </a:ext>
            </a:extLst>
          </p:cNvPr>
          <p:cNvSpPr/>
          <p:nvPr/>
        </p:nvSpPr>
        <p:spPr>
          <a:xfrm>
            <a:off x="8805929" y="1647422"/>
            <a:ext cx="2779689" cy="1384478"/>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Calibri" panose="020F0502020204030204"/>
                <a:ea typeface="+mn-ea"/>
                <a:cs typeface="Calibri"/>
              </a:rPr>
              <a:t>Recycling Education &amp; Outreach</a:t>
            </a:r>
            <a:endParaRPr kumimoji="0" lang="en-US" sz="2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70508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E2F20-8858-4F58-B9D3-5D3A64F2CA77}"/>
              </a:ext>
            </a:extLst>
          </p:cNvPr>
          <p:cNvSpPr>
            <a:spLocks noGrp="1"/>
          </p:cNvSpPr>
          <p:nvPr>
            <p:ph type="title"/>
          </p:nvPr>
        </p:nvSpPr>
        <p:spPr/>
        <p:txBody>
          <a:bodyPr/>
          <a:lstStyle/>
          <a:p>
            <a:r>
              <a:rPr lang="en-US">
                <a:latin typeface="Verdana" panose="020B0604030504040204" pitchFamily="34" charset="0"/>
                <a:ea typeface="Verdana" panose="020B0604030504040204" pitchFamily="34" charset="0"/>
              </a:rPr>
              <a:t>SWIFR Political Subdivisions</a:t>
            </a:r>
          </a:p>
        </p:txBody>
      </p:sp>
      <p:sp>
        <p:nvSpPr>
          <p:cNvPr id="3" name="Content Placeholder 2">
            <a:extLst>
              <a:ext uri="{FF2B5EF4-FFF2-40B4-BE49-F238E27FC236}">
                <a16:creationId xmlns:a16="http://schemas.microsoft.com/office/drawing/2014/main" id="{0C03846C-AADE-40DB-879E-D006943F2B97}"/>
              </a:ext>
            </a:extLst>
          </p:cNvPr>
          <p:cNvSpPr>
            <a:spLocks noGrp="1"/>
          </p:cNvSpPr>
          <p:nvPr>
            <p:ph idx="1"/>
          </p:nvPr>
        </p:nvSpPr>
        <p:spPr>
          <a:xfrm>
            <a:off x="220663" y="1375860"/>
            <a:ext cx="11750675" cy="4718304"/>
          </a:xfrm>
        </p:spPr>
        <p:txBody>
          <a:bodyPr/>
          <a:lstStyle/>
          <a:p>
            <a:pPr marL="0" indent="0">
              <a:buNone/>
            </a:pPr>
            <a:r>
              <a:rPr lang="en-US" sz="1800" b="1" dirty="0">
                <a:latin typeface="Verdana" panose="020B0604030504040204" pitchFamily="34" charset="0"/>
                <a:ea typeface="Verdana" panose="020B0604030504040204" pitchFamily="34" charset="0"/>
              </a:rPr>
              <a:t>Eligible Entities:</a:t>
            </a:r>
          </a:p>
          <a:p>
            <a:pPr lvl="1"/>
            <a:r>
              <a:rPr lang="en-US" sz="1600" dirty="0"/>
              <a:t>L</a:t>
            </a:r>
            <a:r>
              <a:rPr lang="en-US" sz="1600" dirty="0">
                <a:latin typeface="Verdana" panose="020B0604030504040204" pitchFamily="34" charset="0"/>
                <a:ea typeface="Verdana" panose="020B0604030504040204" pitchFamily="34" charset="0"/>
              </a:rPr>
              <a:t>ocal government, city, county, township, village, parish, district, etc. </a:t>
            </a:r>
          </a:p>
          <a:p>
            <a:pPr lvl="1"/>
            <a:r>
              <a:rPr lang="en-US" sz="1600" dirty="0">
                <a:latin typeface="Verdana" panose="020B0604030504040204" pitchFamily="34" charset="0"/>
                <a:ea typeface="Verdana" panose="020B0604030504040204" pitchFamily="34" charset="0"/>
              </a:rPr>
              <a:t>State or territorial institutions of higher education, special districts, housing authorities must provide documentation that they are considered a political subdivision of the state. </a:t>
            </a:r>
            <a:endParaRPr lang="en-US" sz="1800" dirty="0">
              <a:latin typeface="Verdana" panose="020B0604030504040204" pitchFamily="34" charset="0"/>
              <a:ea typeface="Verdana" panose="020B0604030504040204" pitchFamily="34" charset="0"/>
            </a:endParaRPr>
          </a:p>
          <a:p>
            <a:r>
              <a:rPr lang="en-US" sz="1600" b="1" i="0" u="none" strike="noStrike" baseline="0" dirty="0">
                <a:latin typeface="Verdana"/>
                <a:ea typeface="Verdana"/>
              </a:rPr>
              <a:t>Estimated Funding: </a:t>
            </a:r>
            <a:r>
              <a:rPr lang="en-US" sz="1600" dirty="0">
                <a:latin typeface="Verdana"/>
                <a:ea typeface="Verdana"/>
              </a:rPr>
              <a:t>A</a:t>
            </a:r>
            <a:r>
              <a:rPr lang="en-US" sz="1600" b="0" i="0" u="none" strike="noStrike" baseline="0" dirty="0">
                <a:latin typeface="Verdana"/>
                <a:ea typeface="Verdana"/>
              </a:rPr>
              <a:t>pproximately </a:t>
            </a:r>
            <a:r>
              <a:rPr lang="en-US" sz="1600" b="1" i="0" u="none" strike="noStrike" baseline="0" dirty="0">
                <a:latin typeface="Verdana"/>
                <a:ea typeface="Verdana"/>
              </a:rPr>
              <a:t>$40,000,000</a:t>
            </a:r>
            <a:r>
              <a:rPr lang="en-US" sz="1600" b="0" i="0" u="none" strike="noStrike" baseline="0" dirty="0">
                <a:latin typeface="Verdana"/>
                <a:ea typeface="Verdana"/>
              </a:rPr>
              <a:t>.</a:t>
            </a:r>
            <a:r>
              <a:rPr lang="en-US" sz="1600" b="1" dirty="0">
                <a:latin typeface="Verdana"/>
                <a:ea typeface="Verdana"/>
              </a:rPr>
              <a:t> </a:t>
            </a:r>
            <a:endParaRPr lang="en-US" sz="1600" dirty="0"/>
          </a:p>
          <a:p>
            <a:pPr>
              <a:buFont typeface="Arial,Sans-Serif" panose="020B0604020202020204" pitchFamily="34" charset="0"/>
            </a:pPr>
            <a:r>
              <a:rPr lang="en-US" sz="1600" dirty="0">
                <a:latin typeface="Verdana"/>
                <a:ea typeface="Verdana"/>
              </a:rPr>
              <a:t>Projects for </a:t>
            </a:r>
            <a:r>
              <a:rPr lang="en-US" sz="1600" b="1" dirty="0">
                <a:latin typeface="Verdana"/>
                <a:ea typeface="Verdana"/>
              </a:rPr>
              <a:t>political subdivisions of states and territories must</a:t>
            </a:r>
            <a:r>
              <a:rPr lang="en-US" sz="1600" dirty="0">
                <a:latin typeface="Verdana"/>
                <a:ea typeface="Verdana"/>
              </a:rPr>
              <a:t> achieve one or more of the following objectives:</a:t>
            </a:r>
          </a:p>
          <a:p>
            <a:pPr lvl="1">
              <a:buFont typeface="Arial,Sans-Serif" panose="020B0604020202020204" pitchFamily="34" charset="0"/>
            </a:pPr>
            <a:r>
              <a:rPr lang="en-US" sz="1600" b="1" dirty="0">
                <a:latin typeface="Verdana"/>
                <a:ea typeface="Verdana"/>
              </a:rPr>
              <a:t>Establish, increase, expand, or optimize </a:t>
            </a:r>
            <a:r>
              <a:rPr lang="en-US" sz="1600" dirty="0">
                <a:latin typeface="Verdana"/>
                <a:ea typeface="Verdana"/>
              </a:rPr>
              <a:t>collection, improve materials  management infrastructure, and capacity for materials management</a:t>
            </a:r>
          </a:p>
          <a:p>
            <a:pPr lvl="1">
              <a:buFont typeface="Arial,Sans-Serif" panose="020B0604020202020204" pitchFamily="34" charset="0"/>
            </a:pPr>
            <a:r>
              <a:rPr lang="en-US" sz="1600" b="1" dirty="0">
                <a:latin typeface="Verdana"/>
                <a:ea typeface="Verdana"/>
              </a:rPr>
              <a:t>Fund </a:t>
            </a:r>
            <a:r>
              <a:rPr lang="en-US" sz="1600" dirty="0">
                <a:latin typeface="Verdana"/>
                <a:ea typeface="Verdana"/>
              </a:rPr>
              <a:t>the creation and construction of tangible infrastructure, technology, or other improvements in the recycled materials stream</a:t>
            </a:r>
          </a:p>
          <a:p>
            <a:pPr lvl="1">
              <a:buFont typeface="Arial,Sans-Serif" panose="020B0604020202020204" pitchFamily="34" charset="0"/>
            </a:pPr>
            <a:r>
              <a:rPr lang="en-US" sz="1600" b="1" dirty="0">
                <a:latin typeface="Verdana"/>
                <a:ea typeface="Verdana"/>
              </a:rPr>
              <a:t>Establish, improve, expand, or optimize </a:t>
            </a:r>
            <a:r>
              <a:rPr lang="en-US" sz="1600" dirty="0">
                <a:latin typeface="Verdana"/>
                <a:ea typeface="Verdana"/>
              </a:rPr>
              <a:t>end-markets for the use of recycled commodities; or</a:t>
            </a:r>
          </a:p>
          <a:p>
            <a:pPr lvl="1">
              <a:buFont typeface="Arial,Sans-Serif" panose="020B0604020202020204" pitchFamily="34" charset="0"/>
            </a:pPr>
            <a:r>
              <a:rPr lang="en-US" sz="1600" b="1" dirty="0">
                <a:latin typeface="Verdana"/>
                <a:ea typeface="Verdana"/>
              </a:rPr>
              <a:t>Demonstrate</a:t>
            </a:r>
            <a:r>
              <a:rPr lang="en-US" sz="1600" dirty="0">
                <a:latin typeface="Verdana"/>
                <a:ea typeface="Verdana"/>
              </a:rPr>
              <a:t> </a:t>
            </a:r>
            <a:r>
              <a:rPr lang="en-US" sz="1600" b="1" dirty="0">
                <a:latin typeface="Verdana"/>
                <a:ea typeface="Verdana"/>
              </a:rPr>
              <a:t>a significant and measurable increase </a:t>
            </a:r>
            <a:r>
              <a:rPr lang="en-US" sz="1600" dirty="0">
                <a:latin typeface="Verdana"/>
                <a:ea typeface="Verdana"/>
              </a:rPr>
              <a:t>in the diversion, recycling rate, and quality of materials collected for municipal solid waste.</a:t>
            </a:r>
          </a:p>
          <a:p>
            <a:pPr>
              <a:buFont typeface="Arial,Sans-Serif" panose="020B0604020202020204" pitchFamily="34" charset="0"/>
            </a:pPr>
            <a:r>
              <a:rPr lang="en-US" sz="1600" b="1" dirty="0">
                <a:latin typeface="Verdana"/>
                <a:ea typeface="Verdana"/>
              </a:rPr>
              <a:t>Applications Were Due: February 15, 2023</a:t>
            </a:r>
          </a:p>
          <a:p>
            <a:pPr marL="0" indent="0">
              <a:buNone/>
            </a:pPr>
            <a:endParaRPr lang="en-US" sz="1800" dirty="0">
              <a:latin typeface="Verdana" panose="020B0604030504040204" pitchFamily="34" charset="0"/>
              <a:ea typeface="Verdana" panose="020B0604030504040204" pitchFamily="34" charset="0"/>
            </a:endParaRPr>
          </a:p>
        </p:txBody>
      </p:sp>
      <p:sp>
        <p:nvSpPr>
          <p:cNvPr id="4" name="Slide Number Placeholder 3">
            <a:extLst>
              <a:ext uri="{FF2B5EF4-FFF2-40B4-BE49-F238E27FC236}">
                <a16:creationId xmlns:a16="http://schemas.microsoft.com/office/drawing/2014/main" id="{0561D2CD-9487-4A8A-AFB8-BFEBBE7CF82A}"/>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B66F55-8903-CD43-848C-7374AC1854D1}" type="slidenum">
              <a:rPr kumimoji="0" lang="en-US" sz="900" b="1" i="0" u="none" strike="noStrike" kern="1200" cap="none" spc="0" normalizeH="0" baseline="0" noProof="0" smtClean="0">
                <a:ln>
                  <a:noFill/>
                </a:ln>
                <a:solidFill>
                  <a:srgbClr val="11572C"/>
                </a:solidFill>
                <a:effectLst/>
                <a:uLnTx/>
                <a:uFillTx/>
                <a:latin typeface="Verdana" panose="020B0604030504040204" pitchFamily="34" charset="0"/>
                <a:ea typeface="Verdana" panose="020B060403050404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49</a:t>
            </a:fld>
            <a:endParaRPr kumimoji="0" lang="en-US" sz="900" b="1" i="0" u="none" strike="noStrike" kern="1200" cap="none" spc="0" normalizeH="0" baseline="0" noProof="0">
              <a:ln>
                <a:noFill/>
              </a:ln>
              <a:solidFill>
                <a:srgbClr val="11572C"/>
              </a:solidFill>
              <a:effectLst/>
              <a:uLnTx/>
              <a:uFillTx/>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23B2A09B-71B6-D450-CA50-57B1D1A09078}"/>
              </a:ext>
            </a:extLst>
          </p:cNvPr>
          <p:cNvSpPr txBox="1"/>
          <p:nvPr/>
        </p:nvSpPr>
        <p:spPr>
          <a:xfrm>
            <a:off x="438150" y="5724832"/>
            <a:ext cx="913970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hlinkClick r:id="rId3"/>
              </a:rPr>
              <a:t>https://www.epa.gov/rcra/grants-political-subdivisions</a:t>
            </a: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69061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9497B-5189-46F7-9C7F-EB449531C321}"/>
              </a:ext>
            </a:extLst>
          </p:cNvPr>
          <p:cNvSpPr>
            <a:spLocks noGrp="1"/>
          </p:cNvSpPr>
          <p:nvPr>
            <p:ph type="title"/>
          </p:nvPr>
        </p:nvSpPr>
        <p:spPr/>
        <p:txBody>
          <a:bodyPr/>
          <a:lstStyle/>
          <a:p>
            <a:r>
              <a:rPr lang="en-US">
                <a:latin typeface="Verdana"/>
                <a:ea typeface="Verdana"/>
              </a:rPr>
              <a:t>SWIFR States and Territories </a:t>
            </a:r>
            <a:endParaRPr lang="en-US"/>
          </a:p>
        </p:txBody>
      </p:sp>
      <p:sp>
        <p:nvSpPr>
          <p:cNvPr id="3" name="Content Placeholder 2">
            <a:extLst>
              <a:ext uri="{FF2B5EF4-FFF2-40B4-BE49-F238E27FC236}">
                <a16:creationId xmlns:a16="http://schemas.microsoft.com/office/drawing/2014/main" id="{2E6CEB17-DDEF-47C3-8EB6-26EBA4EA0CF4}"/>
              </a:ext>
            </a:extLst>
          </p:cNvPr>
          <p:cNvSpPr>
            <a:spLocks noGrp="1"/>
          </p:cNvSpPr>
          <p:nvPr>
            <p:ph idx="1"/>
          </p:nvPr>
        </p:nvSpPr>
        <p:spPr>
          <a:xfrm>
            <a:off x="220663" y="1423987"/>
            <a:ext cx="11750675" cy="4846183"/>
          </a:xfrm>
        </p:spPr>
        <p:txBody>
          <a:bodyPr/>
          <a:lstStyle/>
          <a:p>
            <a:r>
              <a:rPr lang="en-US" sz="2400" b="1" dirty="0">
                <a:latin typeface="Verdana"/>
                <a:ea typeface="Verdana"/>
              </a:rPr>
              <a:t>Eligible Entities</a:t>
            </a:r>
            <a:r>
              <a:rPr lang="en-US" sz="2400" dirty="0">
                <a:latin typeface="Verdana"/>
                <a:ea typeface="Verdana"/>
              </a:rPr>
              <a:t>: States and Territories</a:t>
            </a:r>
            <a:endParaRPr lang="en-US" sz="2400" dirty="0"/>
          </a:p>
          <a:p>
            <a:r>
              <a:rPr lang="en-US" sz="2400" b="1" dirty="0">
                <a:latin typeface="Verdana"/>
                <a:ea typeface="Verdana"/>
              </a:rPr>
              <a:t>Estimated Funding</a:t>
            </a:r>
            <a:r>
              <a:rPr lang="en-US" sz="2400" dirty="0">
                <a:latin typeface="Verdana"/>
                <a:ea typeface="Verdana"/>
              </a:rPr>
              <a:t>: About </a:t>
            </a:r>
            <a:r>
              <a:rPr lang="en-US" sz="2400" b="1" dirty="0">
                <a:latin typeface="Verdana"/>
                <a:ea typeface="Verdana"/>
              </a:rPr>
              <a:t>$30,000,0000</a:t>
            </a:r>
          </a:p>
          <a:p>
            <a:r>
              <a:rPr lang="en-US" sz="2400" dirty="0">
                <a:latin typeface="Verdana"/>
                <a:ea typeface="Verdana"/>
              </a:rPr>
              <a:t>Projects for </a:t>
            </a:r>
            <a:r>
              <a:rPr lang="en-US" sz="2400" b="1" dirty="0">
                <a:latin typeface="Verdana"/>
                <a:ea typeface="Verdana"/>
              </a:rPr>
              <a:t>states and territories </a:t>
            </a:r>
            <a:r>
              <a:rPr lang="en-US" sz="2400" dirty="0">
                <a:latin typeface="Verdana"/>
                <a:ea typeface="Verdana"/>
              </a:rPr>
              <a:t>may include:</a:t>
            </a:r>
            <a:endParaRPr lang="en-US" dirty="0"/>
          </a:p>
          <a:p>
            <a:pPr marL="971550" lvl="1" indent="-514350">
              <a:buFont typeface="Arial" panose="020F0302020204030204"/>
              <a:buChar char="•"/>
            </a:pPr>
            <a:r>
              <a:rPr lang="en-US" b="1" dirty="0">
                <a:cs typeface="Calibri" panose="020F0502020204030204" pitchFamily="34" charset="0"/>
              </a:rPr>
              <a:t>Develop or update plans </a:t>
            </a:r>
            <a:r>
              <a:rPr lang="en-US" dirty="0">
                <a:cs typeface="Calibri" panose="020F0502020204030204" pitchFamily="34" charset="0"/>
              </a:rPr>
              <a:t>to advance post-consumer materials management</a:t>
            </a:r>
          </a:p>
          <a:p>
            <a:pPr marL="971550" lvl="1" indent="-514350">
              <a:buFont typeface="Arial" panose="020F0302020204030204"/>
              <a:buChar char="•"/>
            </a:pPr>
            <a:r>
              <a:rPr lang="en-US" b="1" dirty="0">
                <a:cs typeface="Calibri" panose="020F0502020204030204" pitchFamily="34" charset="0"/>
              </a:rPr>
              <a:t>Develop, strengthen, and/or implement comprehensive data collection </a:t>
            </a:r>
            <a:r>
              <a:rPr lang="en-US" dirty="0">
                <a:cs typeface="Calibri" panose="020F0502020204030204" pitchFamily="34" charset="0"/>
              </a:rPr>
              <a:t>efforts that demonstrate progress towards the National Recycling Goal and Food Loss and Waste Reduction Goal</a:t>
            </a:r>
          </a:p>
          <a:p>
            <a:pPr marL="971550" lvl="1" indent="-514350">
              <a:buFont typeface="Arial" panose="020F0302020204030204"/>
              <a:buChar char="•"/>
            </a:pPr>
            <a:r>
              <a:rPr lang="en-US" b="1" dirty="0">
                <a:latin typeface="Verdana"/>
                <a:ea typeface="Verdana"/>
                <a:cs typeface="Calibri"/>
              </a:rPr>
              <a:t>Support</a:t>
            </a:r>
            <a:r>
              <a:rPr lang="en-US" dirty="0">
                <a:latin typeface="Verdana"/>
                <a:ea typeface="Verdana"/>
                <a:cs typeface="Calibri"/>
              </a:rPr>
              <a:t> the state-led implementation of plans</a:t>
            </a:r>
            <a:endParaRPr lang="en-US" b="1" dirty="0">
              <a:latin typeface="Verdana"/>
              <a:ea typeface="Verdana"/>
              <a:cs typeface="Calibri"/>
            </a:endParaRPr>
          </a:p>
          <a:p>
            <a:pPr marL="971550" lvl="1" indent="-514350"/>
            <a:r>
              <a:rPr lang="en-US" i="1" u="sng" dirty="0">
                <a:latin typeface="Verdana"/>
                <a:ea typeface="Verdana"/>
                <a:cs typeface="Calibri"/>
              </a:rPr>
              <a:t>Only for territories</a:t>
            </a:r>
            <a:r>
              <a:rPr lang="en-US" i="1" dirty="0">
                <a:latin typeface="Verdana"/>
                <a:ea typeface="Verdana"/>
                <a:cs typeface="Calibri"/>
              </a:rPr>
              <a:t>: </a:t>
            </a:r>
            <a:r>
              <a:rPr lang="en-US" b="1" dirty="0">
                <a:latin typeface="Verdana"/>
                <a:ea typeface="Verdana"/>
                <a:cs typeface="Calibri"/>
              </a:rPr>
              <a:t>equipment </a:t>
            </a:r>
            <a:r>
              <a:rPr lang="en-US" dirty="0">
                <a:latin typeface="Verdana"/>
                <a:ea typeface="Verdana"/>
                <a:cs typeface="Calibri"/>
              </a:rPr>
              <a:t>and</a:t>
            </a:r>
            <a:r>
              <a:rPr lang="en-US" b="1" dirty="0">
                <a:latin typeface="Verdana"/>
                <a:ea typeface="Verdana"/>
                <a:cs typeface="Calibri"/>
              </a:rPr>
              <a:t> construction</a:t>
            </a:r>
          </a:p>
          <a:p>
            <a:pPr marL="971550" lvl="1" indent="-514350">
              <a:buAutoNum type="arabicPeriod"/>
            </a:pPr>
            <a:endParaRPr lang="en-US" b="1" dirty="0">
              <a:latin typeface="Verdana"/>
              <a:ea typeface="Verdana"/>
              <a:cs typeface="Calibri"/>
            </a:endParaRPr>
          </a:p>
        </p:txBody>
      </p:sp>
      <p:sp>
        <p:nvSpPr>
          <p:cNvPr id="4" name="Slide Number Placeholder 3">
            <a:extLst>
              <a:ext uri="{FF2B5EF4-FFF2-40B4-BE49-F238E27FC236}">
                <a16:creationId xmlns:a16="http://schemas.microsoft.com/office/drawing/2014/main" id="{7BC293E8-7087-45D2-AE04-F4A90D4513AF}"/>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B66F55-8903-CD43-848C-7374AC1854D1}" type="slidenum">
              <a:rPr kumimoji="0" lang="en-US" sz="900" b="1" i="0" u="none" strike="noStrike" kern="1200" cap="none" spc="0" normalizeH="0" baseline="0" noProof="0" smtClean="0">
                <a:ln>
                  <a:noFill/>
                </a:ln>
                <a:solidFill>
                  <a:srgbClr val="11572C"/>
                </a:solidFill>
                <a:effectLst/>
                <a:uLnTx/>
                <a:uFillTx/>
                <a:latin typeface="Verdana" panose="020B0604030504040204" pitchFamily="34" charset="0"/>
                <a:ea typeface="Verdana" panose="020B060403050404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50</a:t>
            </a:fld>
            <a:endParaRPr kumimoji="0" lang="en-US" sz="900" b="1" i="0" u="none" strike="noStrike" kern="1200" cap="none" spc="0" normalizeH="0" baseline="0" noProof="0">
              <a:ln>
                <a:noFill/>
              </a:ln>
              <a:solidFill>
                <a:srgbClr val="11572C"/>
              </a:solidFill>
              <a:effectLst/>
              <a:uLnTx/>
              <a:uFillTx/>
              <a:latin typeface="Verdana" panose="020B0604030504040204" pitchFamily="34" charset="0"/>
              <a:ea typeface="Verdana" panose="020B0604030504040204" pitchFamily="34" charset="0"/>
            </a:endParaRPr>
          </a:p>
        </p:txBody>
      </p:sp>
      <p:sp>
        <p:nvSpPr>
          <p:cNvPr id="5" name="Text Placeholder 2">
            <a:extLst>
              <a:ext uri="{FF2B5EF4-FFF2-40B4-BE49-F238E27FC236}">
                <a16:creationId xmlns:a16="http://schemas.microsoft.com/office/drawing/2014/main" id="{DE0DEF8A-B16A-E570-8F76-6287C37D95AA}"/>
              </a:ext>
            </a:extLst>
          </p:cNvPr>
          <p:cNvSpPr txBox="1">
            <a:spLocks/>
          </p:cNvSpPr>
          <p:nvPr/>
        </p:nvSpPr>
        <p:spPr bwMode="auto">
          <a:xfrm>
            <a:off x="219941" y="5525496"/>
            <a:ext cx="10515600" cy="543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lnSpc>
                <a:spcPct val="90000"/>
              </a:lnSpc>
              <a:spcBef>
                <a:spcPts val="1000"/>
              </a:spcBef>
              <a:spcAft>
                <a:spcPct val="0"/>
              </a:spcAft>
              <a:buClr>
                <a:schemeClr val="accent1"/>
              </a:buClr>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rtl="0" eaLnBrk="1" fontAlgn="base" hangingPunct="1">
              <a:lnSpc>
                <a:spcPct val="90000"/>
              </a:lnSpc>
              <a:spcBef>
                <a:spcPts val="500"/>
              </a:spcBef>
              <a:spcAft>
                <a:spcPct val="0"/>
              </a:spcAft>
              <a:buClr>
                <a:schemeClr val="accent1"/>
              </a:buClr>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rtl="0" eaLnBrk="1" fontAlgn="base" hangingPunct="1">
              <a:lnSpc>
                <a:spcPct val="90000"/>
              </a:lnSpc>
              <a:spcBef>
                <a:spcPts val="500"/>
              </a:spcBef>
              <a:spcAft>
                <a:spcPct val="0"/>
              </a:spcAft>
              <a:buClr>
                <a:schemeClr val="accent1"/>
              </a:buClr>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rtl="0" eaLnBrk="1" fontAlgn="base" hangingPunct="1">
              <a:lnSpc>
                <a:spcPct val="90000"/>
              </a:lnSpc>
              <a:spcBef>
                <a:spcPts val="500"/>
              </a:spcBef>
              <a:spcAft>
                <a:spcPct val="0"/>
              </a:spcAft>
              <a:buClr>
                <a:schemeClr val="accent1"/>
              </a:buClr>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rtl="0" eaLnBrk="1" fontAlgn="base" hangingPunct="1">
              <a:lnSpc>
                <a:spcPct val="90000"/>
              </a:lnSpc>
              <a:spcBef>
                <a:spcPts val="500"/>
              </a:spcBef>
              <a:spcAft>
                <a:spcPct val="0"/>
              </a:spcAft>
              <a:buClr>
                <a:schemeClr val="accent1"/>
              </a:buClr>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base" latinLnBrk="0" hangingPunct="1">
              <a:lnSpc>
                <a:spcPct val="90000"/>
              </a:lnSpc>
              <a:spcBef>
                <a:spcPts val="1000"/>
              </a:spcBef>
              <a:spcAft>
                <a:spcPct val="0"/>
              </a:spcAft>
              <a:buClr>
                <a:srgbClr val="046096"/>
              </a:buClr>
              <a:buSzTx/>
              <a:buFont typeface="Arial"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Verdana"/>
                <a:ea typeface="Verdana"/>
                <a:hlinkClick r:id="rId3"/>
              </a:rPr>
              <a:t>https://www.epa.gov/rcra/grants-states-and-territories</a:t>
            </a:r>
            <a:endParaRPr kumimoji="0" lang="en-US" sz="2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7826816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E2F20-8858-4F58-B9D3-5D3A64F2CA77}"/>
              </a:ext>
            </a:extLst>
          </p:cNvPr>
          <p:cNvSpPr>
            <a:spLocks noGrp="1"/>
          </p:cNvSpPr>
          <p:nvPr>
            <p:ph type="title"/>
          </p:nvPr>
        </p:nvSpPr>
        <p:spPr/>
        <p:txBody>
          <a:bodyPr/>
          <a:lstStyle/>
          <a:p>
            <a:r>
              <a:rPr lang="en-US" dirty="0">
                <a:latin typeface="Verdana" panose="020B0604030504040204" pitchFamily="34" charset="0"/>
                <a:ea typeface="Verdana" panose="020B0604030504040204" pitchFamily="34" charset="0"/>
              </a:rPr>
              <a:t>SWIFR Tribes and Intertribal Consortia</a:t>
            </a:r>
          </a:p>
        </p:txBody>
      </p:sp>
      <p:sp>
        <p:nvSpPr>
          <p:cNvPr id="3" name="Content Placeholder 2">
            <a:extLst>
              <a:ext uri="{FF2B5EF4-FFF2-40B4-BE49-F238E27FC236}">
                <a16:creationId xmlns:a16="http://schemas.microsoft.com/office/drawing/2014/main" id="{0C03846C-AADE-40DB-879E-D006943F2B97}"/>
              </a:ext>
            </a:extLst>
          </p:cNvPr>
          <p:cNvSpPr>
            <a:spLocks noGrp="1"/>
          </p:cNvSpPr>
          <p:nvPr>
            <p:ph idx="1"/>
          </p:nvPr>
        </p:nvSpPr>
        <p:spPr>
          <a:xfrm>
            <a:off x="220663" y="1375860"/>
            <a:ext cx="11750675" cy="4718304"/>
          </a:xfrm>
        </p:spPr>
        <p:txBody>
          <a:bodyPr/>
          <a:lstStyle/>
          <a:p>
            <a:pPr marL="0" indent="0">
              <a:buNone/>
            </a:pPr>
            <a:r>
              <a:rPr lang="en-US" sz="1800" b="1" dirty="0">
                <a:latin typeface="Verdana" panose="020B0604030504040204" pitchFamily="34" charset="0"/>
                <a:ea typeface="Verdana" panose="020B0604030504040204" pitchFamily="34" charset="0"/>
              </a:rPr>
              <a:t>Eligible Entities:</a:t>
            </a:r>
          </a:p>
          <a:p>
            <a:pPr lvl="1"/>
            <a:r>
              <a:rPr lang="en-US" sz="1400" dirty="0"/>
              <a:t>Federally Recognized Tribes, and </a:t>
            </a:r>
          </a:p>
          <a:p>
            <a:pPr lvl="1"/>
            <a:r>
              <a:rPr lang="en-US" sz="1400" dirty="0"/>
              <a:t>Intertribal consortia.</a:t>
            </a:r>
          </a:p>
          <a:p>
            <a:r>
              <a:rPr lang="en-US" sz="1400" b="1" i="0" u="none" strike="noStrike" baseline="0" dirty="0">
                <a:latin typeface="Verdana"/>
                <a:ea typeface="Verdana"/>
              </a:rPr>
              <a:t>Estimated Funding: </a:t>
            </a:r>
            <a:r>
              <a:rPr lang="en-US" sz="1400" dirty="0">
                <a:latin typeface="Verdana"/>
                <a:ea typeface="Verdana"/>
              </a:rPr>
              <a:t>A</a:t>
            </a:r>
            <a:r>
              <a:rPr lang="en-US" sz="1400" b="0" i="0" u="none" strike="noStrike" baseline="0" dirty="0">
                <a:latin typeface="Verdana"/>
                <a:ea typeface="Verdana"/>
              </a:rPr>
              <a:t>pproximately </a:t>
            </a:r>
            <a:r>
              <a:rPr lang="en-US" sz="1400" b="1" i="0" u="none" strike="noStrike" baseline="0" dirty="0">
                <a:latin typeface="Verdana"/>
                <a:ea typeface="Verdana"/>
              </a:rPr>
              <a:t>$40,000,000 ($100,000 - $1.5M per award)</a:t>
            </a:r>
            <a:r>
              <a:rPr lang="en-US" sz="1400" b="0" i="0" u="none" strike="noStrike" baseline="0" dirty="0">
                <a:latin typeface="Verdana"/>
                <a:ea typeface="Verdana"/>
              </a:rPr>
              <a:t>.</a:t>
            </a:r>
            <a:r>
              <a:rPr lang="en-US" sz="1400" b="1" dirty="0">
                <a:latin typeface="Verdana"/>
                <a:ea typeface="Verdana"/>
              </a:rPr>
              <a:t> </a:t>
            </a:r>
            <a:endParaRPr lang="en-US" sz="1400" dirty="0"/>
          </a:p>
          <a:p>
            <a:pPr>
              <a:buFont typeface="Arial,Sans-Serif" panose="020B0604020202020204" pitchFamily="34" charset="0"/>
            </a:pPr>
            <a:r>
              <a:rPr lang="en-US" sz="1400" dirty="0">
                <a:latin typeface="Verdana"/>
                <a:ea typeface="Verdana"/>
              </a:rPr>
              <a:t>Projects for </a:t>
            </a:r>
            <a:r>
              <a:rPr lang="en-US" sz="1400" b="1" dirty="0">
                <a:latin typeface="Verdana"/>
                <a:ea typeface="Verdana"/>
              </a:rPr>
              <a:t>tribes and intertribal consortia must</a:t>
            </a:r>
            <a:r>
              <a:rPr lang="en-US" sz="1400" dirty="0">
                <a:latin typeface="Verdana"/>
                <a:ea typeface="Verdana"/>
              </a:rPr>
              <a:t> achieve one or more of the following objectives:</a:t>
            </a:r>
          </a:p>
          <a:p>
            <a:pPr marL="685800" marR="1440" lvl="1" indent="-228600" algn="l" defTabSz="914400" rtl="0" eaLnBrk="1" fontAlgn="base" latinLnBrk="0" hangingPunct="1">
              <a:lnSpc>
                <a:spcPct val="90000"/>
              </a:lnSpc>
              <a:spcBef>
                <a:spcPts val="500"/>
              </a:spcBef>
              <a:spcAft>
                <a:spcPct val="0"/>
              </a:spcAft>
              <a:buClr>
                <a:srgbClr val="046096"/>
              </a:buClr>
              <a:buSzTx/>
              <a:buFont typeface="Arial" panose="020B0604020202020204" pitchFamily="34" charset="0"/>
              <a:buChar char="•"/>
              <a:tabLst/>
              <a:defRPr/>
            </a:pPr>
            <a:r>
              <a:rPr kumimoji="0" lang="en-US" sz="1600" b="1" i="0" u="none" strike="noStrike" kern="1200" cap="none" spc="0" normalizeH="0" baseline="0" noProof="0" dirty="0">
                <a:ln>
                  <a:noFill/>
                </a:ln>
                <a:solidFill>
                  <a:srgbClr val="000000"/>
                </a:solidFill>
                <a:effectLst/>
                <a:uLnTx/>
                <a:uFillTx/>
                <a:latin typeface="Arial" panose="020B0604020202020204"/>
                <a:ea typeface="Verdana" panose="020B0604030504040204" pitchFamily="34" charset="0"/>
              </a:rPr>
              <a:t>Develop or update plans </a:t>
            </a:r>
            <a:r>
              <a:rPr kumimoji="0" lang="en-US" sz="1600" b="0" i="0" u="none" strike="noStrike" kern="1200" cap="none" spc="0" normalizeH="0" baseline="0" noProof="0" dirty="0">
                <a:ln>
                  <a:noFill/>
                </a:ln>
                <a:solidFill>
                  <a:srgbClr val="000000"/>
                </a:solidFill>
                <a:effectLst/>
                <a:uLnTx/>
                <a:uFillTx/>
                <a:latin typeface="Arial" panose="020B0604020202020204"/>
                <a:ea typeface="Verdana" panose="020B0604030504040204" pitchFamily="34" charset="0"/>
              </a:rPr>
              <a:t>focused on encouraging environmentally sound post-consumer</a:t>
            </a:r>
            <a:r>
              <a:rPr kumimoji="0" lang="en-US" sz="1600" b="1" i="0" u="none" strike="noStrike" kern="1200" cap="none" spc="0" normalizeH="0" baseline="0" noProof="0" dirty="0">
                <a:ln>
                  <a:noFill/>
                </a:ln>
                <a:solidFill>
                  <a:srgbClr val="000000"/>
                </a:solidFill>
                <a:effectLst/>
                <a:uLnTx/>
                <a:uFillTx/>
                <a:latin typeface="Arial" panose="020B0604020202020204"/>
                <a:ea typeface="Verdana" panose="020B0604030504040204" pitchFamily="34" charset="0"/>
              </a:rPr>
              <a:t>,</a:t>
            </a:r>
            <a:r>
              <a:rPr kumimoji="0" lang="en-US" sz="1600" b="0" i="0" u="none" strike="noStrike" kern="1200" cap="none" spc="0" normalizeH="0" baseline="0" noProof="0" dirty="0">
                <a:ln>
                  <a:noFill/>
                </a:ln>
                <a:solidFill>
                  <a:srgbClr val="000000"/>
                </a:solidFill>
                <a:effectLst/>
                <a:uLnTx/>
                <a:uFillTx/>
                <a:latin typeface="Arial" panose="020B0604020202020204"/>
                <a:ea typeface="Verdana" panose="020B0604030504040204" pitchFamily="34" charset="0"/>
              </a:rPr>
              <a:t> materials management such as source reduction (e.g., repair clinics, reuse centers), collection, storage, transportation, composting, recycling, and/or markets for recyclables</a:t>
            </a:r>
            <a:r>
              <a:rPr kumimoji="0" lang="en-US" sz="1600" b="1" i="0" u="none" strike="noStrike" kern="1200" cap="none" spc="0" normalizeH="0" baseline="0" noProof="0" dirty="0">
                <a:ln>
                  <a:noFill/>
                </a:ln>
                <a:solidFill>
                  <a:srgbClr val="000000"/>
                </a:solidFill>
                <a:effectLst/>
                <a:uLnTx/>
                <a:uFillTx/>
                <a:latin typeface="Arial" panose="020B0604020202020204"/>
                <a:ea typeface="Verdana" panose="020B0604030504040204" pitchFamily="34" charset="0"/>
              </a:rPr>
              <a:t> </a:t>
            </a:r>
          </a:p>
          <a:p>
            <a:pPr marL="685800" marR="1440" lvl="1" indent="-228600" algn="l" defTabSz="914400" rtl="0" eaLnBrk="1" fontAlgn="base" latinLnBrk="0" hangingPunct="1">
              <a:lnSpc>
                <a:spcPct val="90000"/>
              </a:lnSpc>
              <a:spcBef>
                <a:spcPts val="500"/>
              </a:spcBef>
              <a:spcAft>
                <a:spcPct val="0"/>
              </a:spcAft>
              <a:buClr>
                <a:srgbClr val="046096"/>
              </a:buClr>
              <a:buSzTx/>
              <a:buFont typeface="Arial" panose="020B0604020202020204" pitchFamily="34" charset="0"/>
              <a:buChar char="•"/>
              <a:tabLst/>
              <a:defRPr/>
            </a:pPr>
            <a:r>
              <a:rPr kumimoji="0" lang="en-US" sz="1600" b="1" i="0" u="none" strike="noStrike" kern="1200" cap="none" spc="0" normalizeH="0" baseline="0" noProof="0" dirty="0">
                <a:ln>
                  <a:noFill/>
                </a:ln>
                <a:solidFill>
                  <a:srgbClr val="000000"/>
                </a:solidFill>
                <a:effectLst/>
                <a:uLnTx/>
                <a:uFillTx/>
                <a:latin typeface="Arial" panose="020B0604020202020204"/>
                <a:ea typeface="Verdana" panose="020B0604030504040204" pitchFamily="34" charset="0"/>
              </a:rPr>
              <a:t>Develop, strengthen, and/or implement comprehensive data collection </a:t>
            </a:r>
            <a:r>
              <a:rPr kumimoji="0" lang="en-US" sz="1600" b="0" i="0" u="none" strike="noStrike" kern="1200" cap="none" spc="0" normalizeH="0" baseline="0" noProof="0" dirty="0">
                <a:ln>
                  <a:noFill/>
                </a:ln>
                <a:solidFill>
                  <a:srgbClr val="000000"/>
                </a:solidFill>
                <a:effectLst/>
                <a:uLnTx/>
                <a:uFillTx/>
                <a:latin typeface="Arial" panose="020B0604020202020204"/>
                <a:ea typeface="Verdana" panose="020B0604030504040204" pitchFamily="34" charset="0"/>
              </a:rPr>
              <a:t>efforts that demonstrate progress towards the National Recycling Goal and Food Loss and Waste Reduction Goal</a:t>
            </a:r>
          </a:p>
          <a:p>
            <a:pPr marL="685800" marR="1060" lvl="1" indent="-228600" algn="l" defTabSz="914400" rtl="0" eaLnBrk="1" fontAlgn="base" latinLnBrk="0" hangingPunct="1">
              <a:lnSpc>
                <a:spcPct val="90000"/>
              </a:lnSpc>
              <a:spcBef>
                <a:spcPts val="500"/>
              </a:spcBef>
              <a:spcAft>
                <a:spcPct val="0"/>
              </a:spcAft>
              <a:buClr>
                <a:srgbClr val="046096"/>
              </a:buClr>
              <a:buSzTx/>
              <a:buFont typeface="Arial" panose="020B0604020202020204" pitchFamily="34" charset="0"/>
              <a:buChar char="•"/>
              <a:tabLst/>
              <a:defRPr/>
            </a:pPr>
            <a:r>
              <a:rPr kumimoji="0" lang="en-US" sz="1600" b="1" i="0" u="none" strike="noStrike" kern="1200" cap="none" spc="0" normalizeH="0" baseline="0" noProof="0" dirty="0">
                <a:ln>
                  <a:noFill/>
                </a:ln>
                <a:solidFill>
                  <a:srgbClr val="000000"/>
                </a:solidFill>
                <a:effectLst/>
                <a:uLnTx/>
                <a:uFillTx/>
                <a:latin typeface="Arial" panose="020B0604020202020204"/>
                <a:ea typeface="Verdana" panose="020B0604030504040204" pitchFamily="34" charset="0"/>
              </a:rPr>
              <a:t>Establish, increase, or expand materials management infrastructure</a:t>
            </a:r>
            <a:r>
              <a:rPr kumimoji="0" lang="en-US" sz="1600" b="0" i="0" u="none" strike="noStrike" kern="1200" cap="none" spc="0" normalizeH="0" baseline="0" noProof="0" dirty="0">
                <a:ln>
                  <a:noFill/>
                </a:ln>
                <a:solidFill>
                  <a:srgbClr val="000000"/>
                </a:solidFill>
                <a:effectLst/>
                <a:uLnTx/>
                <a:uFillTx/>
                <a:latin typeface="Arial" panose="020B0604020202020204"/>
                <a:ea typeface="Verdana" panose="020B0604030504040204" pitchFamily="34" charset="0"/>
              </a:rPr>
              <a:t>, such as facilities for reuse, recycling or composting; collection and storage bins for recyclable or organic material, purchasing and maintaining equipment or supplies such as scales, crushers, balers, and sorting equipment, trucks, forklifts, and safety equipment);</a:t>
            </a:r>
          </a:p>
          <a:p>
            <a:pPr marL="685800" marR="0" lvl="1" indent="-228600" algn="l" defTabSz="914400" rtl="0" eaLnBrk="1" fontAlgn="base" latinLnBrk="0" hangingPunct="1">
              <a:lnSpc>
                <a:spcPct val="90000"/>
              </a:lnSpc>
              <a:spcBef>
                <a:spcPts val="500"/>
              </a:spcBef>
              <a:spcAft>
                <a:spcPct val="0"/>
              </a:spcAft>
              <a:buClr>
                <a:srgbClr val="046096"/>
              </a:buClr>
              <a:buSzTx/>
              <a:buFont typeface="Arial" panose="020B0604020202020204" pitchFamily="34" charset="0"/>
              <a:buChar char="•"/>
              <a:tabLst/>
              <a:defRPr/>
            </a:pPr>
            <a:r>
              <a:rPr kumimoji="0" lang="en-US" sz="1600" b="1" i="0" u="none" strike="noStrike" kern="1200" cap="none" spc="0" normalizeH="0" baseline="0" noProof="0" dirty="0">
                <a:ln>
                  <a:noFill/>
                </a:ln>
                <a:solidFill>
                  <a:srgbClr val="000000"/>
                </a:solidFill>
                <a:effectLst/>
                <a:uLnTx/>
                <a:uFillTx/>
                <a:latin typeface="Arial" panose="020B0604020202020204"/>
                <a:ea typeface="Verdana" panose="020B0604030504040204" pitchFamily="34" charset="0"/>
              </a:rPr>
              <a:t>Establish or identify end-markets </a:t>
            </a:r>
            <a:r>
              <a:rPr kumimoji="0" lang="en-US" sz="1600" b="0" i="0" u="none" strike="noStrike" kern="1200" cap="none" spc="0" normalizeH="0" baseline="0" noProof="0" dirty="0">
                <a:ln>
                  <a:noFill/>
                </a:ln>
                <a:solidFill>
                  <a:srgbClr val="000000"/>
                </a:solidFill>
                <a:effectLst/>
                <a:uLnTx/>
                <a:uFillTx/>
                <a:latin typeface="Arial" panose="020B0604020202020204"/>
                <a:ea typeface="Verdana" panose="020B0604030504040204" pitchFamily="34" charset="0"/>
              </a:rPr>
              <a:t>for the use of recycled materials; or</a:t>
            </a:r>
          </a:p>
          <a:p>
            <a:pPr marL="685800" marR="0" lvl="1" indent="-228600" algn="l" defTabSz="914400" rtl="0" eaLnBrk="1" fontAlgn="base" latinLnBrk="0" hangingPunct="1">
              <a:lnSpc>
                <a:spcPct val="90000"/>
              </a:lnSpc>
              <a:spcBef>
                <a:spcPts val="500"/>
              </a:spcBef>
              <a:spcAft>
                <a:spcPct val="0"/>
              </a:spcAft>
              <a:buClr>
                <a:srgbClr val="046096"/>
              </a:buClr>
              <a:buSzTx/>
              <a:buFont typeface="Arial" panose="020B0604020202020204" pitchFamily="34" charset="0"/>
              <a:buChar char="•"/>
              <a:tabLst/>
              <a:defRPr/>
            </a:pPr>
            <a:r>
              <a:rPr kumimoji="0" lang="en-US" sz="1600" b="1" i="0" u="none" strike="noStrike" kern="1200" cap="none" spc="0" normalizeH="0" baseline="0" noProof="0" dirty="0">
                <a:ln>
                  <a:noFill/>
                </a:ln>
                <a:solidFill>
                  <a:srgbClr val="000000"/>
                </a:solidFill>
                <a:effectLst/>
                <a:uLnTx/>
                <a:uFillTx/>
                <a:latin typeface="Arial" panose="020B0604020202020204"/>
                <a:ea typeface="Verdana" panose="020B0604030504040204" pitchFamily="34" charset="0"/>
              </a:rPr>
              <a:t>Demonstrate an increase in the diversion </a:t>
            </a:r>
            <a:r>
              <a:rPr kumimoji="0" lang="en-US" sz="1600" b="0" i="0" u="none" strike="noStrike" kern="1200" cap="none" spc="0" normalizeH="0" baseline="0" noProof="0" dirty="0">
                <a:ln>
                  <a:noFill/>
                </a:ln>
                <a:solidFill>
                  <a:srgbClr val="000000"/>
                </a:solidFill>
                <a:effectLst/>
                <a:uLnTx/>
                <a:uFillTx/>
                <a:latin typeface="Arial" panose="020B0604020202020204"/>
                <a:ea typeface="Verdana" panose="020B0604030504040204" pitchFamily="34" charset="0"/>
              </a:rPr>
              <a:t>recycling rate, and/or quality of materials collected.</a:t>
            </a:r>
            <a:endParaRPr kumimoji="0" lang="en-US" sz="1600" b="0" i="0" u="none" strike="noStrike" kern="1200" cap="none" spc="0" normalizeH="0" baseline="0" noProof="0" dirty="0">
              <a:ln>
                <a:noFill/>
              </a:ln>
              <a:solidFill>
                <a:srgbClr val="000000"/>
              </a:solidFill>
              <a:effectLst/>
              <a:uLnTx/>
              <a:uFillTx/>
              <a:latin typeface="Arial" panose="020B0604020202020204"/>
              <a:ea typeface="Verdana" panose="020B0604030504040204" pitchFamily="34" charset="0"/>
              <a:hlinkClick r:id="" action="ppaction://noaction">
                <a:extLst>
                  <a:ext uri="{A12FA001-AC4F-418D-AE19-62706E023703}">
                    <ahyp:hlinkClr xmlns:ahyp="http://schemas.microsoft.com/office/drawing/2018/hyperlinkcolor" val="tx"/>
                  </a:ext>
                </a:extLst>
              </a:hlinkClick>
            </a:endParaRPr>
          </a:p>
          <a:p>
            <a:pPr>
              <a:buFont typeface="Arial,Sans-Serif" panose="020B0604020202020204" pitchFamily="34" charset="0"/>
            </a:pPr>
            <a:r>
              <a:rPr lang="en-US" sz="1400" b="1" dirty="0">
                <a:latin typeface="Verdana"/>
                <a:ea typeface="Verdana"/>
              </a:rPr>
              <a:t>Applications Due: April 4, 2023</a:t>
            </a:r>
          </a:p>
          <a:p>
            <a:pPr marL="0" indent="0">
              <a:buNone/>
            </a:pPr>
            <a:endParaRPr lang="en-US" sz="1800" dirty="0">
              <a:latin typeface="Verdana" panose="020B0604030504040204" pitchFamily="34" charset="0"/>
              <a:ea typeface="Verdana" panose="020B0604030504040204" pitchFamily="34" charset="0"/>
            </a:endParaRPr>
          </a:p>
        </p:txBody>
      </p:sp>
      <p:sp>
        <p:nvSpPr>
          <p:cNvPr id="4" name="Slide Number Placeholder 3">
            <a:extLst>
              <a:ext uri="{FF2B5EF4-FFF2-40B4-BE49-F238E27FC236}">
                <a16:creationId xmlns:a16="http://schemas.microsoft.com/office/drawing/2014/main" id="{0561D2CD-9487-4A8A-AFB8-BFEBBE7CF82A}"/>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B66F55-8903-CD43-848C-7374AC1854D1}" type="slidenum">
              <a:rPr kumimoji="0" lang="en-US" sz="900" b="1" i="0" u="none" strike="noStrike" kern="1200" cap="none" spc="0" normalizeH="0" baseline="0" noProof="0" smtClean="0">
                <a:ln>
                  <a:noFill/>
                </a:ln>
                <a:solidFill>
                  <a:srgbClr val="11572C"/>
                </a:solidFill>
                <a:effectLst/>
                <a:uLnTx/>
                <a:uFillTx/>
                <a:latin typeface="Verdana" panose="020B0604030504040204" pitchFamily="34" charset="0"/>
                <a:ea typeface="Verdana" panose="020B060403050404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51</a:t>
            </a:fld>
            <a:endParaRPr kumimoji="0" lang="en-US" sz="900" b="1" i="0" u="none" strike="noStrike" kern="1200" cap="none" spc="0" normalizeH="0" baseline="0" noProof="0">
              <a:ln>
                <a:noFill/>
              </a:ln>
              <a:solidFill>
                <a:srgbClr val="11572C"/>
              </a:solidFill>
              <a:effectLst/>
              <a:uLnTx/>
              <a:uFillTx/>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23B2A09B-71B6-D450-CA50-57B1D1A09078}"/>
              </a:ext>
            </a:extLst>
          </p:cNvPr>
          <p:cNvSpPr txBox="1"/>
          <p:nvPr/>
        </p:nvSpPr>
        <p:spPr>
          <a:xfrm>
            <a:off x="438150" y="5724832"/>
            <a:ext cx="913970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hlinkClick r:id="rId3"/>
              </a:rPr>
              <a:t>https://www.epa.gov/rcra/grants-tribes-and-intertribal-consortia</a:t>
            </a: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31008988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6507A-C006-4C38-8101-3C33B69B6AB0}"/>
              </a:ext>
            </a:extLst>
          </p:cNvPr>
          <p:cNvSpPr>
            <a:spLocks noGrp="1"/>
          </p:cNvSpPr>
          <p:nvPr>
            <p:ph type="title"/>
          </p:nvPr>
        </p:nvSpPr>
        <p:spPr/>
        <p:txBody>
          <a:bodyPr/>
          <a:lstStyle/>
          <a:p>
            <a:r>
              <a:rPr lang="en-US" sz="3200">
                <a:latin typeface="Verdana"/>
                <a:ea typeface="Verdana"/>
              </a:rPr>
              <a:t>Recycling Education and Outreach </a:t>
            </a:r>
            <a:endParaRPr lang="en-US" sz="320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38207963-5B3B-4571-A0CD-1F27C32A10C5}"/>
              </a:ext>
            </a:extLst>
          </p:cNvPr>
          <p:cNvSpPr>
            <a:spLocks noGrp="1"/>
          </p:cNvSpPr>
          <p:nvPr>
            <p:ph idx="1"/>
          </p:nvPr>
        </p:nvSpPr>
        <p:spPr>
          <a:xfrm>
            <a:off x="145536" y="812242"/>
            <a:ext cx="11750675" cy="4718304"/>
          </a:xfrm>
        </p:spPr>
        <p:txBody>
          <a:bodyPr/>
          <a:lstStyle/>
          <a:p>
            <a:endParaRPr lang="en-US" sz="2600" dirty="0">
              <a:latin typeface="Verdana"/>
              <a:ea typeface="Verdana"/>
            </a:endParaRPr>
          </a:p>
          <a:p>
            <a:pPr marL="285750">
              <a:lnSpc>
                <a:spcPct val="107000"/>
              </a:lnSpc>
              <a:spcBef>
                <a:spcPts val="0"/>
              </a:spcBef>
              <a:spcAft>
                <a:spcPts val="0"/>
              </a:spcAft>
              <a:buFont typeface="Symbol,Sans-Serif" panose="020B0604020202020204" pitchFamily="34" charset="0"/>
              <a:buChar char=""/>
            </a:pPr>
            <a:r>
              <a:rPr lang="en-US" sz="2000" b="1" dirty="0">
                <a:latin typeface="Verdana"/>
                <a:ea typeface="Verdana"/>
              </a:rPr>
              <a:t>Eligible Entities: </a:t>
            </a:r>
            <a:endParaRPr lang="en-US" sz="2000" dirty="0">
              <a:solidFill>
                <a:srgbClr val="000000"/>
              </a:solidFill>
            </a:endParaRPr>
          </a:p>
          <a:p>
            <a:pPr marL="1200150" lvl="2">
              <a:lnSpc>
                <a:spcPct val="107000"/>
              </a:lnSpc>
              <a:spcBef>
                <a:spcPts val="0"/>
              </a:spcBef>
              <a:spcAft>
                <a:spcPts val="0"/>
              </a:spcAft>
              <a:buFont typeface="Symbol,Sans-Serif" panose="020B0604020202020204" pitchFamily="34" charset="0"/>
              <a:buChar char=""/>
            </a:pPr>
            <a:r>
              <a:rPr lang="en-US" sz="1600" dirty="0">
                <a:solidFill>
                  <a:srgbClr val="212121"/>
                </a:solidFill>
                <a:latin typeface="Verdana"/>
                <a:ea typeface="Verdana"/>
              </a:rPr>
              <a:t>U.S. States, including Washington, D.C.; Puerto Rico, Virgin Islands, Guam, American Samoa, Commonwealth of Northern Mariana Islands; Local governments; Federally recognized tribal governments; Native Hawaiian organizations, Department of Hawaiian Home Lands, Office of Hawaiian Affairs; Nonprofit organizations; Public-private partnerships.</a:t>
            </a:r>
            <a:endParaRPr lang="en-US" sz="1600" dirty="0"/>
          </a:p>
          <a:p>
            <a:r>
              <a:rPr lang="en-US" sz="2000" b="1" dirty="0">
                <a:latin typeface="Verdana"/>
                <a:ea typeface="Verdana"/>
              </a:rPr>
              <a:t>Estimated Funding: Approximately $30,000,000</a:t>
            </a:r>
          </a:p>
          <a:p>
            <a:r>
              <a:rPr lang="en-US" sz="2000" dirty="0">
                <a:latin typeface="Verdana"/>
                <a:ea typeface="Verdana"/>
              </a:rPr>
              <a:t>Grant program for </a:t>
            </a:r>
            <a:r>
              <a:rPr lang="en-US" sz="2000" b="1" dirty="0">
                <a:latin typeface="Verdana"/>
                <a:ea typeface="Verdana"/>
              </a:rPr>
              <a:t>education and outreach project</a:t>
            </a:r>
            <a:r>
              <a:rPr lang="en-US" sz="2000" dirty="0">
                <a:latin typeface="Verdana"/>
                <a:ea typeface="Verdana"/>
              </a:rPr>
              <a:t>s that:</a:t>
            </a:r>
          </a:p>
          <a:p>
            <a:pPr lvl="1"/>
            <a:r>
              <a:rPr lang="en-US" sz="2000" dirty="0">
                <a:latin typeface="Verdana"/>
                <a:ea typeface="Verdana"/>
              </a:rPr>
              <a:t>inform the public about recycling programs, </a:t>
            </a:r>
          </a:p>
          <a:p>
            <a:pPr lvl="1"/>
            <a:r>
              <a:rPr lang="en-US" sz="2000" dirty="0">
                <a:latin typeface="Verdana"/>
                <a:ea typeface="Verdana"/>
              </a:rPr>
              <a:t>provide information about recycled materials and/or, </a:t>
            </a:r>
            <a:endParaRPr lang="en-US" sz="2000" dirty="0">
              <a:latin typeface="Verdana" panose="020B0604030504040204" pitchFamily="34" charset="0"/>
              <a:ea typeface="Verdana" panose="020B0604030504040204" pitchFamily="34" charset="0"/>
            </a:endParaRPr>
          </a:p>
          <a:p>
            <a:pPr lvl="1"/>
            <a:r>
              <a:rPr lang="en-US" sz="2000" dirty="0">
                <a:latin typeface="Verdana"/>
                <a:ea typeface="Verdana"/>
              </a:rPr>
              <a:t>increase collection rates and decrease contamination.</a:t>
            </a:r>
          </a:p>
          <a:p>
            <a:r>
              <a:rPr lang="en-US" sz="2000" b="1" dirty="0">
                <a:latin typeface="Verdana"/>
                <a:ea typeface="Verdana"/>
              </a:rPr>
              <a:t>Statutory Set-Aside:</a:t>
            </a:r>
            <a:r>
              <a:rPr lang="en-US" sz="2000" dirty="0">
                <a:latin typeface="Verdana"/>
                <a:ea typeface="Verdana"/>
              </a:rPr>
              <a:t> The legislation directs that at least 20% of this funding ($6,000,000) must go to projects that serve low-income, rural, or Native American Communities</a:t>
            </a:r>
          </a:p>
          <a:p>
            <a:r>
              <a:rPr lang="en-US" sz="2000" b="1" dirty="0">
                <a:latin typeface="Verdana"/>
                <a:ea typeface="Verdana"/>
              </a:rPr>
              <a:t>Applications Were Due: February 15, 2023</a:t>
            </a:r>
            <a:endParaRPr lang="en-US" sz="2000" b="1" dirty="0">
              <a:latin typeface="Verdana" panose="020B0604030504040204" pitchFamily="34" charset="0"/>
              <a:ea typeface="Verdana" panose="020B0604030504040204" pitchFamily="34" charset="0"/>
            </a:endParaRPr>
          </a:p>
          <a:p>
            <a:endParaRPr lang="en-US" sz="2000" b="0" i="0" u="none" strike="noStrike" baseline="0" dirty="0"/>
          </a:p>
          <a:p>
            <a:endParaRPr lang="en-US" sz="2600" dirty="0"/>
          </a:p>
          <a:p>
            <a:endParaRPr lang="en-US" sz="2600" dirty="0"/>
          </a:p>
          <a:p>
            <a:endParaRPr lang="en-US" sz="2600" dirty="0"/>
          </a:p>
        </p:txBody>
      </p:sp>
      <p:sp>
        <p:nvSpPr>
          <p:cNvPr id="4" name="Slide Number Placeholder 3">
            <a:extLst>
              <a:ext uri="{FF2B5EF4-FFF2-40B4-BE49-F238E27FC236}">
                <a16:creationId xmlns:a16="http://schemas.microsoft.com/office/drawing/2014/main" id="{C955AB4A-830D-40BA-9EB1-D78246505169}"/>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B66F55-8903-CD43-848C-7374AC1854D1}" type="slidenum">
              <a:rPr kumimoji="0" lang="en-US" sz="900" b="1" i="0" u="none" strike="noStrike" kern="1200" cap="none" spc="0" normalizeH="0" baseline="0" noProof="0" smtClean="0">
                <a:ln>
                  <a:noFill/>
                </a:ln>
                <a:solidFill>
                  <a:srgbClr val="11572C"/>
                </a:solidFill>
                <a:effectLst/>
                <a:uLnTx/>
                <a:uFillTx/>
                <a:latin typeface="Verdana" panose="020B0604030504040204" pitchFamily="34" charset="0"/>
                <a:ea typeface="Verdana" panose="020B060403050404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52</a:t>
            </a:fld>
            <a:endParaRPr kumimoji="0" lang="en-US" sz="900" b="1" i="0" u="none" strike="noStrike" kern="1200" cap="none" spc="0" normalizeH="0" baseline="0" noProof="0">
              <a:ln>
                <a:noFill/>
              </a:ln>
              <a:solidFill>
                <a:srgbClr val="11572C"/>
              </a:solidFill>
              <a:effectLst/>
              <a:uLnTx/>
              <a:uFillTx/>
              <a:latin typeface="Verdana" panose="020B0604030504040204" pitchFamily="34" charset="0"/>
              <a:ea typeface="Verdana" panose="020B0604030504040204" pitchFamily="34" charset="0"/>
            </a:endParaRPr>
          </a:p>
        </p:txBody>
      </p:sp>
      <p:sp>
        <p:nvSpPr>
          <p:cNvPr id="6" name="Text Placeholder 2">
            <a:extLst>
              <a:ext uri="{FF2B5EF4-FFF2-40B4-BE49-F238E27FC236}">
                <a16:creationId xmlns:a16="http://schemas.microsoft.com/office/drawing/2014/main" id="{307533CC-C34D-AA06-3C09-A85EE3B808C8}"/>
              </a:ext>
            </a:extLst>
          </p:cNvPr>
          <p:cNvSpPr txBox="1">
            <a:spLocks/>
          </p:cNvSpPr>
          <p:nvPr/>
        </p:nvSpPr>
        <p:spPr bwMode="auto">
          <a:xfrm>
            <a:off x="219941" y="5871520"/>
            <a:ext cx="10515600" cy="543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lnSpc>
                <a:spcPct val="90000"/>
              </a:lnSpc>
              <a:spcBef>
                <a:spcPts val="1000"/>
              </a:spcBef>
              <a:spcAft>
                <a:spcPct val="0"/>
              </a:spcAft>
              <a:buClr>
                <a:schemeClr val="accent1"/>
              </a:buClr>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rtl="0" eaLnBrk="1" fontAlgn="base" hangingPunct="1">
              <a:lnSpc>
                <a:spcPct val="90000"/>
              </a:lnSpc>
              <a:spcBef>
                <a:spcPts val="500"/>
              </a:spcBef>
              <a:spcAft>
                <a:spcPct val="0"/>
              </a:spcAft>
              <a:buClr>
                <a:schemeClr val="accent1"/>
              </a:buClr>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rtl="0" eaLnBrk="1" fontAlgn="base" hangingPunct="1">
              <a:lnSpc>
                <a:spcPct val="90000"/>
              </a:lnSpc>
              <a:spcBef>
                <a:spcPts val="500"/>
              </a:spcBef>
              <a:spcAft>
                <a:spcPct val="0"/>
              </a:spcAft>
              <a:buClr>
                <a:schemeClr val="accent1"/>
              </a:buClr>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rtl="0" eaLnBrk="1" fontAlgn="base" hangingPunct="1">
              <a:lnSpc>
                <a:spcPct val="90000"/>
              </a:lnSpc>
              <a:spcBef>
                <a:spcPts val="500"/>
              </a:spcBef>
              <a:spcAft>
                <a:spcPct val="0"/>
              </a:spcAft>
              <a:buClr>
                <a:schemeClr val="accent1"/>
              </a:buClr>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rtl="0" eaLnBrk="1" fontAlgn="base" hangingPunct="1">
              <a:lnSpc>
                <a:spcPct val="90000"/>
              </a:lnSpc>
              <a:spcBef>
                <a:spcPts val="500"/>
              </a:spcBef>
              <a:spcAft>
                <a:spcPct val="0"/>
              </a:spcAft>
              <a:buClr>
                <a:schemeClr val="accent1"/>
              </a:buClr>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base" latinLnBrk="0" hangingPunct="1">
              <a:lnSpc>
                <a:spcPct val="90000"/>
              </a:lnSpc>
              <a:spcBef>
                <a:spcPts val="1000"/>
              </a:spcBef>
              <a:spcAft>
                <a:spcPct val="0"/>
              </a:spcAft>
              <a:buClr>
                <a:srgbClr val="046096"/>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Verdana"/>
                <a:ea typeface="Verdana"/>
                <a:hlinkClick r:id="rId2"/>
              </a:rPr>
              <a:t>https://www.epa.gov/rcra/consumer-recycling-education-and-outreach-grant-program</a:t>
            </a:r>
            <a:endParaRPr kumimoji="0" lang="en-US" sz="1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1014243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F8BBF-135B-4976-8638-2E14CBE482C8}"/>
              </a:ext>
            </a:extLst>
          </p:cNvPr>
          <p:cNvSpPr>
            <a:spLocks noGrp="1"/>
          </p:cNvSpPr>
          <p:nvPr>
            <p:ph type="ctrTitle"/>
          </p:nvPr>
        </p:nvSpPr>
        <p:spPr>
          <a:xfrm>
            <a:off x="644350" y="1029981"/>
            <a:ext cx="8213125" cy="2387600"/>
          </a:xfrm>
        </p:spPr>
        <p:txBody>
          <a:bodyPr/>
          <a:lstStyle/>
          <a:p>
            <a:r>
              <a:rPr lang="en-US" sz="7200">
                <a:latin typeface="Verdana" panose="020B0604030504040204" pitchFamily="34" charset="0"/>
                <a:ea typeface="Verdana" panose="020B0604030504040204" pitchFamily="34" charset="0"/>
              </a:rPr>
              <a:t>THANK YOU!</a:t>
            </a:r>
          </a:p>
        </p:txBody>
      </p:sp>
      <p:sp>
        <p:nvSpPr>
          <p:cNvPr id="5" name="Subtitle 4">
            <a:extLst>
              <a:ext uri="{FF2B5EF4-FFF2-40B4-BE49-F238E27FC236}">
                <a16:creationId xmlns:a16="http://schemas.microsoft.com/office/drawing/2014/main" id="{3992AD5F-537B-73F6-5A7E-9685FBE6C817}"/>
              </a:ext>
            </a:extLst>
          </p:cNvPr>
          <p:cNvSpPr>
            <a:spLocks noGrp="1"/>
          </p:cNvSpPr>
          <p:nvPr>
            <p:ph type="subTitle" idx="1"/>
          </p:nvPr>
        </p:nvSpPr>
        <p:spPr/>
        <p:txBody>
          <a:bodyPr/>
          <a:lstStyle/>
          <a:p>
            <a:r>
              <a:rPr lang="en-US" sz="2800">
                <a:latin typeface="Verdana" panose="020B0604030504040204" pitchFamily="34" charset="0"/>
                <a:ea typeface="Verdana" panose="020B0604030504040204" pitchFamily="34" charset="0"/>
              </a:rPr>
              <a:t> </a:t>
            </a:r>
          </a:p>
          <a:p>
            <a:endParaRPr lang="en-US" sz="280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2644761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534AB-6E03-4AAB-0B21-1B3DFA240FAC}"/>
              </a:ext>
            </a:extLst>
          </p:cNvPr>
          <p:cNvSpPr>
            <a:spLocks noGrp="1"/>
          </p:cNvSpPr>
          <p:nvPr>
            <p:ph type="title"/>
          </p:nvPr>
        </p:nvSpPr>
        <p:spPr/>
        <p:txBody>
          <a:bodyPr/>
          <a:lstStyle/>
          <a:p>
            <a:r>
              <a:rPr lang="en-US" dirty="0"/>
              <a:t>Meeting Feedback </a:t>
            </a:r>
          </a:p>
        </p:txBody>
      </p:sp>
      <p:sp>
        <p:nvSpPr>
          <p:cNvPr id="3" name="Text Placeholder 2">
            <a:extLst>
              <a:ext uri="{FF2B5EF4-FFF2-40B4-BE49-F238E27FC236}">
                <a16:creationId xmlns:a16="http://schemas.microsoft.com/office/drawing/2014/main" id="{06414101-5BB9-17D4-C76F-BE979C304DE2}"/>
              </a:ext>
            </a:extLst>
          </p:cNvPr>
          <p:cNvSpPr>
            <a:spLocks noGrp="1"/>
          </p:cNvSpPr>
          <p:nvPr>
            <p:ph type="body" idx="1"/>
          </p:nvPr>
        </p:nvSpPr>
        <p:spPr/>
        <p:txBody>
          <a:bodyPr/>
          <a:lstStyle/>
          <a:p>
            <a:r>
              <a:rPr lang="en-US" dirty="0"/>
              <a:t>Christy Williams, ERG</a:t>
            </a:r>
          </a:p>
        </p:txBody>
      </p:sp>
    </p:spTree>
    <p:extLst>
      <p:ext uri="{BB962C8B-B14F-4D97-AF65-F5344CB8AC3E}">
        <p14:creationId xmlns:p14="http://schemas.microsoft.com/office/powerpoint/2010/main" val="779679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DF243-0287-BFF8-BC6A-ED706880A520}"/>
              </a:ext>
            </a:extLst>
          </p:cNvPr>
          <p:cNvSpPr>
            <a:spLocks noGrp="1"/>
          </p:cNvSpPr>
          <p:nvPr>
            <p:ph type="title"/>
          </p:nvPr>
        </p:nvSpPr>
        <p:spPr/>
        <p:txBody>
          <a:bodyPr/>
          <a:lstStyle/>
          <a:p>
            <a:r>
              <a:rPr lang="en-US" dirty="0"/>
              <a:t>Input on Future Meetings </a:t>
            </a:r>
          </a:p>
        </p:txBody>
      </p:sp>
      <p:sp>
        <p:nvSpPr>
          <p:cNvPr id="3" name="Content Placeholder 2">
            <a:extLst>
              <a:ext uri="{FF2B5EF4-FFF2-40B4-BE49-F238E27FC236}">
                <a16:creationId xmlns:a16="http://schemas.microsoft.com/office/drawing/2014/main" id="{C64E7A42-6625-C8CB-C23E-AA7FF7E563E0}"/>
              </a:ext>
            </a:extLst>
          </p:cNvPr>
          <p:cNvSpPr>
            <a:spLocks noGrp="1"/>
          </p:cNvSpPr>
          <p:nvPr>
            <p:ph idx="1"/>
          </p:nvPr>
        </p:nvSpPr>
        <p:spPr/>
        <p:txBody>
          <a:bodyPr/>
          <a:lstStyle/>
          <a:p>
            <a:r>
              <a:rPr lang="en-US" dirty="0"/>
              <a:t>Continue to have implementor presentations?</a:t>
            </a:r>
          </a:p>
          <a:p>
            <a:r>
              <a:rPr lang="en-US" dirty="0"/>
              <a:t>Outside speaker/topic ideas</a:t>
            </a:r>
          </a:p>
          <a:p>
            <a:pPr lvl="1"/>
            <a:r>
              <a:rPr lang="en-US" dirty="0"/>
              <a:t>Continue to include funding?</a:t>
            </a:r>
          </a:p>
          <a:p>
            <a:pPr lvl="1"/>
            <a:r>
              <a:rPr lang="en-US" dirty="0"/>
              <a:t>Industry representatives, e.g. Cup Zero, Perpetual</a:t>
            </a:r>
          </a:p>
          <a:p>
            <a:pPr lvl="1"/>
            <a:r>
              <a:rPr lang="en-US" dirty="0"/>
              <a:t>Circularity Assessment Protocols</a:t>
            </a:r>
          </a:p>
          <a:p>
            <a:r>
              <a:rPr lang="en-US" dirty="0"/>
              <a:t>Facilitated Peer-to-Peer Exchange</a:t>
            </a:r>
          </a:p>
          <a:p>
            <a:endParaRPr lang="en-US" dirty="0"/>
          </a:p>
        </p:txBody>
      </p:sp>
    </p:spTree>
    <p:extLst>
      <p:ext uri="{BB962C8B-B14F-4D97-AF65-F5344CB8AC3E}">
        <p14:creationId xmlns:p14="http://schemas.microsoft.com/office/powerpoint/2010/main" val="39872426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0509C-9438-2419-DACB-82F2C13ED362}"/>
              </a:ext>
            </a:extLst>
          </p:cNvPr>
          <p:cNvSpPr>
            <a:spLocks noGrp="1"/>
          </p:cNvSpPr>
          <p:nvPr>
            <p:ph type="title"/>
          </p:nvPr>
        </p:nvSpPr>
        <p:spPr/>
        <p:txBody>
          <a:bodyPr/>
          <a:lstStyle/>
          <a:p>
            <a:r>
              <a:rPr lang="en-US" dirty="0"/>
              <a:t>Closing and Next Steps</a:t>
            </a:r>
          </a:p>
        </p:txBody>
      </p:sp>
      <p:sp>
        <p:nvSpPr>
          <p:cNvPr id="3" name="Text Placeholder 2">
            <a:extLst>
              <a:ext uri="{FF2B5EF4-FFF2-40B4-BE49-F238E27FC236}">
                <a16:creationId xmlns:a16="http://schemas.microsoft.com/office/drawing/2014/main" id="{44663661-1A20-3E9E-99B9-0A5A73414290}"/>
              </a:ext>
            </a:extLst>
          </p:cNvPr>
          <p:cNvSpPr>
            <a:spLocks noGrp="1"/>
          </p:cNvSpPr>
          <p:nvPr>
            <p:ph type="body" idx="1"/>
          </p:nvPr>
        </p:nvSpPr>
        <p:spPr/>
        <p:txBody>
          <a:bodyPr/>
          <a:lstStyle/>
          <a:p>
            <a:r>
              <a:rPr lang="en-US" dirty="0"/>
              <a:t>Chris Plymale, USEPA Region 4</a:t>
            </a:r>
          </a:p>
        </p:txBody>
      </p:sp>
    </p:spTree>
    <p:extLst>
      <p:ext uri="{BB962C8B-B14F-4D97-AF65-F5344CB8AC3E}">
        <p14:creationId xmlns:p14="http://schemas.microsoft.com/office/powerpoint/2010/main" val="651767233"/>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randed CRK Theme 1.5.2022">
  <a:themeElements>
    <a:clrScheme name="CRK BRANDED COLORS 1.5.2022">
      <a:dk1>
        <a:srgbClr val="164563"/>
      </a:dk1>
      <a:lt1>
        <a:srgbClr val="FCD765"/>
      </a:lt1>
      <a:dk2>
        <a:srgbClr val="09705C"/>
      </a:dk2>
      <a:lt2>
        <a:srgbClr val="FFFBF0"/>
      </a:lt2>
      <a:accent1>
        <a:srgbClr val="91D3D6"/>
      </a:accent1>
      <a:accent2>
        <a:srgbClr val="F65F2A"/>
      </a:accent2>
      <a:accent3>
        <a:srgbClr val="0D846D"/>
      </a:accent3>
      <a:accent4>
        <a:srgbClr val="246584"/>
      </a:accent4>
      <a:accent5>
        <a:srgbClr val="FFF297"/>
      </a:accent5>
      <a:accent6>
        <a:srgbClr val="FF9566"/>
      </a:accent6>
      <a:hlink>
        <a:srgbClr val="91D3D6"/>
      </a:hlink>
      <a:folHlink>
        <a:srgbClr val="246584"/>
      </a:folHlink>
    </a:clrScheme>
    <a:fontScheme name="CRK branding 9.20.2021">
      <a:majorFont>
        <a:latin typeface="Aesthet Nova Black"/>
        <a:ea typeface=""/>
        <a:cs typeface=""/>
      </a:majorFont>
      <a:minorFont>
        <a:latin typeface="Aesthet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anded CRK Theme 1.5.2022" id="{AFE92353-FED4-403E-B48D-02CF9D9487DE}" vid="{A443A7A8-3135-4366-B444-B5E033B453C2}"/>
    </a:ext>
  </a:extLst>
</a:theme>
</file>

<file path=ppt/theme/theme4.xml><?xml version="1.0" encoding="utf-8"?>
<a:theme xmlns:a="http://schemas.openxmlformats.org/drawingml/2006/main" name="Covers">
  <a:themeElements>
    <a:clrScheme name="IP Report to Congress">
      <a:dk1>
        <a:srgbClr val="000000"/>
      </a:dk1>
      <a:lt1>
        <a:srgbClr val="FFFFFF"/>
      </a:lt1>
      <a:dk2>
        <a:srgbClr val="4C4D4C"/>
      </a:dk2>
      <a:lt2>
        <a:srgbClr val="E7E6E6"/>
      </a:lt2>
      <a:accent1>
        <a:srgbClr val="F05A21"/>
      </a:accent1>
      <a:accent2>
        <a:srgbClr val="0A6DB6"/>
      </a:accent2>
      <a:accent3>
        <a:srgbClr val="55B7E5"/>
      </a:accent3>
      <a:accent4>
        <a:srgbClr val="5DB347"/>
      </a:accent4>
      <a:accent5>
        <a:srgbClr val="0097A0"/>
      </a:accent5>
      <a:accent6>
        <a:srgbClr val="C22C26"/>
      </a:accent6>
      <a:hlink>
        <a:srgbClr val="5DB346"/>
      </a:hlink>
      <a:folHlink>
        <a:srgbClr val="54B6E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1005_IP PPT Template_3" id="{13EEED90-62D6-F945-9BCE-F466E591E090}" vid="{651CFEBB-4DA0-BD42-AAEC-FA33553F6A67}"/>
    </a:ext>
  </a:extLst>
</a:theme>
</file>

<file path=ppt/theme/theme5.xml><?xml version="1.0" encoding="utf-8"?>
<a:theme xmlns:a="http://schemas.openxmlformats.org/drawingml/2006/main" name="Fra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6.xml><?xml version="1.0" encoding="utf-8"?>
<a:theme xmlns:a="http://schemas.openxmlformats.org/drawingml/2006/main" name="Theme1 green circularity 4.20.22">
  <a:themeElements>
    <a:clrScheme name="Circular Econ">
      <a:dk1>
        <a:srgbClr val="000000"/>
      </a:dk1>
      <a:lt1>
        <a:srgbClr val="FFFFFF"/>
      </a:lt1>
      <a:dk2>
        <a:srgbClr val="44546A"/>
      </a:dk2>
      <a:lt2>
        <a:srgbClr val="E7E6E6"/>
      </a:lt2>
      <a:accent1>
        <a:srgbClr val="046096"/>
      </a:accent1>
      <a:accent2>
        <a:srgbClr val="1E9647"/>
      </a:accent2>
      <a:accent3>
        <a:srgbClr val="276880"/>
      </a:accent3>
      <a:accent4>
        <a:srgbClr val="11572C"/>
      </a:accent4>
      <a:accent5>
        <a:srgbClr val="96610F"/>
      </a:accent5>
      <a:accent6>
        <a:srgbClr val="963814"/>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green circularity 4.20.22" id="{99A40491-F7A9-47FB-B9F3-C7C46B46807B}" vid="{6F6C4341-02AE-4763-A421-4C64617E8E71}"/>
    </a:ext>
  </a:extLst>
</a:theme>
</file>

<file path=ppt/theme/theme7.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531</TotalTime>
  <Words>3286</Words>
  <Application>Microsoft Office PowerPoint</Application>
  <PresentationFormat>Widescreen</PresentationFormat>
  <Paragraphs>341</Paragraphs>
  <Slides>56</Slides>
  <Notes>16</Notes>
  <HiddenSlides>0</HiddenSlides>
  <MMClips>0</MMClips>
  <ScaleCrop>false</ScaleCrop>
  <HeadingPairs>
    <vt:vector size="6" baseType="variant">
      <vt:variant>
        <vt:lpstr>Fonts Used</vt:lpstr>
      </vt:variant>
      <vt:variant>
        <vt:i4>14</vt:i4>
      </vt:variant>
      <vt:variant>
        <vt:lpstr>Theme</vt:lpstr>
      </vt:variant>
      <vt:variant>
        <vt:i4>6</vt:i4>
      </vt:variant>
      <vt:variant>
        <vt:lpstr>Slide Titles</vt:lpstr>
      </vt:variant>
      <vt:variant>
        <vt:i4>56</vt:i4>
      </vt:variant>
    </vt:vector>
  </HeadingPairs>
  <TitlesOfParts>
    <vt:vector size="76" baseType="lpstr">
      <vt:lpstr>Calibri Light</vt:lpstr>
      <vt:lpstr>Verdana</vt:lpstr>
      <vt:lpstr>Arial,Sans-Serif</vt:lpstr>
      <vt:lpstr>Futura Book</vt:lpstr>
      <vt:lpstr>Arial</vt:lpstr>
      <vt:lpstr>Courier New</vt:lpstr>
      <vt:lpstr>Aesthet Nova Black</vt:lpstr>
      <vt:lpstr>Times New Roman</vt:lpstr>
      <vt:lpstr>Wingdings 2</vt:lpstr>
      <vt:lpstr>Symbol,Sans-Serif</vt:lpstr>
      <vt:lpstr>Corbel</vt:lpstr>
      <vt:lpstr>Calibri</vt:lpstr>
      <vt:lpstr>Aesthet Nova Light</vt:lpstr>
      <vt:lpstr>effra</vt:lpstr>
      <vt:lpstr>Office Theme</vt:lpstr>
      <vt:lpstr>1_Office Theme</vt:lpstr>
      <vt:lpstr>Branded CRK Theme 1.5.2022</vt:lpstr>
      <vt:lpstr>Covers</vt:lpstr>
      <vt:lpstr>Frame</vt:lpstr>
      <vt:lpstr>Theme1 green circularity 4.20.22</vt:lpstr>
      <vt:lpstr>South Atlantic Strategy Stakeholder Meeting</vt:lpstr>
      <vt:lpstr>Meeting Logistics &amp; Housekeeping</vt:lpstr>
      <vt:lpstr>SAS Stakeholder Meeting Agenda</vt:lpstr>
      <vt:lpstr>Welcome &amp; Meeting Objectives</vt:lpstr>
      <vt:lpstr>South Atlantic Strategy Background</vt:lpstr>
      <vt:lpstr>Overview of SAS Project Tracker</vt:lpstr>
      <vt:lpstr>Action Implementation!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Reducing Single-use Plastics  in Durham, NC</vt:lpstr>
      <vt:lpstr>PowerPoint Presentation</vt:lpstr>
      <vt:lpstr>PowerPoint Presentation</vt:lpstr>
      <vt:lpstr>PowerPoint Presentation</vt:lpstr>
      <vt:lpstr>PowerPoint Presentation</vt:lpstr>
      <vt:lpstr>PowerPoint Presentation</vt:lpstr>
      <vt:lpstr>PowerPoint Presentation</vt:lpstr>
      <vt:lpstr>Thank you!</vt:lpstr>
      <vt:lpstr>Trash Traps</vt:lpstr>
      <vt:lpstr>PowerPoint Presentation</vt:lpstr>
      <vt:lpstr>Trash Collection Results </vt:lpstr>
      <vt:lpstr>ETAP Results – Proctor Creek 2021-2022</vt:lpstr>
      <vt:lpstr>Educational Programming</vt:lpstr>
      <vt:lpstr>Outreach &amp; Social Media</vt:lpstr>
      <vt:lpstr>SAS Funding Compendium</vt:lpstr>
      <vt:lpstr>EPA Trash Project Funding Sources</vt:lpstr>
      <vt:lpstr>PowerPoint Presentation</vt:lpstr>
      <vt:lpstr>PowerPoint Presentation</vt:lpstr>
      <vt:lpstr>CWSRF Eligible Entities </vt:lpstr>
      <vt:lpstr>CWSRF Eligible Projects </vt:lpstr>
      <vt:lpstr>PowerPoint Presentation</vt:lpstr>
      <vt:lpstr>CWSRF Intended Use Plans</vt:lpstr>
      <vt:lpstr>PowerPoint Presentation</vt:lpstr>
      <vt:lpstr>PowerPoint Presentation</vt:lpstr>
      <vt:lpstr>SRF Websites and Contact Info</vt:lpstr>
      <vt:lpstr>PowerPoint Presentation</vt:lpstr>
      <vt:lpstr>Bipartisan Infrastructure Law Recycling Grant Opportunities</vt:lpstr>
      <vt:lpstr>Grant Programs</vt:lpstr>
      <vt:lpstr>SWIFR Political Subdivisions</vt:lpstr>
      <vt:lpstr>SWIFR States and Territories </vt:lpstr>
      <vt:lpstr>SWIFR Tribes and Intertribal Consortia</vt:lpstr>
      <vt:lpstr>Recycling Education and Outreach </vt:lpstr>
      <vt:lpstr>THANK YOU!</vt:lpstr>
      <vt:lpstr>Meeting Feedback </vt:lpstr>
      <vt:lpstr>Input on Future Meetings </vt:lpstr>
      <vt:lpstr>Closing and 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Florida and Georgia</dc:title>
  <dc:creator>Michaela</dc:creator>
  <cp:lastModifiedBy>Christy Williams</cp:lastModifiedBy>
  <cp:revision>14</cp:revision>
  <dcterms:created xsi:type="dcterms:W3CDTF">2022-01-18T20:41:02Z</dcterms:created>
  <dcterms:modified xsi:type="dcterms:W3CDTF">2023-10-17T20:00:34Z</dcterms:modified>
</cp:coreProperties>
</file>